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57" r:id="rId2"/>
    <p:sldId id="260" r:id="rId3"/>
    <p:sldId id="258" r:id="rId4"/>
    <p:sldId id="259" r:id="rId5"/>
    <p:sldId id="261" r:id="rId6"/>
    <p:sldId id="262" r:id="rId7"/>
    <p:sldId id="263" r:id="rId8"/>
    <p:sldId id="264" r:id="rId9"/>
    <p:sldId id="265" r:id="rId10"/>
    <p:sldId id="266" r:id="rId11"/>
    <p:sldId id="276" r:id="rId12"/>
    <p:sldId id="267" r:id="rId13"/>
    <p:sldId id="277" r:id="rId14"/>
    <p:sldId id="278" r:id="rId15"/>
    <p:sldId id="279" r:id="rId16"/>
    <p:sldId id="280" r:id="rId17"/>
    <p:sldId id="268" r:id="rId18"/>
    <p:sldId id="269" r:id="rId19"/>
    <p:sldId id="270" r:id="rId20"/>
    <p:sldId id="271" r:id="rId21"/>
    <p:sldId id="272" r:id="rId22"/>
    <p:sldId id="273" r:id="rId23"/>
    <p:sldId id="274" r:id="rId24"/>
    <p:sldId id="275"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BF3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22292" autoAdjust="0"/>
    <p:restoredTop sz="77791" autoAdjust="0"/>
  </p:normalViewPr>
  <p:slideViewPr>
    <p:cSldViewPr>
      <p:cViewPr>
        <p:scale>
          <a:sx n="66" d="100"/>
          <a:sy n="66" d="100"/>
        </p:scale>
        <p:origin x="-1020" y="-5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1812"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46EAB2-7B6D-40E5-8BAB-948670E72C45}" type="datetimeFigureOut">
              <a:rPr lang="en-US" smtClean="0"/>
              <a:pPr/>
              <a:t>12/14/2011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21B138-2D02-498C-8FD9-C953597A9A0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flickr.com/photos/addrien/423837626/in/"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www.flickr.com/photos/anneh632/5598083462/in/photostream/"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flickr.com/photos/addrien/423837626/in/"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flickr.com/photos/addrien/423837626/in/"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flickr.com/photos/addrien/423837626/in/"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flickr.com/photos/soamplified/6280869761/in/photostream/"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indent="-457200"/>
            <a:r>
              <a:rPr lang="en-US" dirty="0" err="1" smtClean="0"/>
              <a:t>Florea</a:t>
            </a:r>
            <a:r>
              <a:rPr lang="en-US" dirty="0" smtClean="0"/>
              <a:t>, Adrian. </a:t>
            </a:r>
            <a:r>
              <a:rPr lang="en-US" i="1" dirty="0" err="1" smtClean="0"/>
              <a:t>perche</a:t>
            </a:r>
            <a:r>
              <a:rPr lang="en-US" i="1" dirty="0" smtClean="0"/>
              <a:t>' </a:t>
            </a:r>
            <a:r>
              <a:rPr lang="en-US" i="1" dirty="0" err="1" smtClean="0"/>
              <a:t>tu</a:t>
            </a:r>
            <a:r>
              <a:rPr lang="en-US" i="1" dirty="0" smtClean="0"/>
              <a:t> </a:t>
            </a:r>
            <a:r>
              <a:rPr lang="en-US" i="1" dirty="0" err="1" smtClean="0"/>
              <a:t>sai</a:t>
            </a:r>
            <a:r>
              <a:rPr lang="en-US" i="1" dirty="0" smtClean="0"/>
              <a:t> </a:t>
            </a:r>
            <a:r>
              <a:rPr lang="en-US" i="1" dirty="0" err="1" smtClean="0"/>
              <a:t>perche</a:t>
            </a:r>
            <a:r>
              <a:rPr lang="en-US" i="1" dirty="0" smtClean="0"/>
              <a:t>'</a:t>
            </a:r>
            <a:r>
              <a:rPr lang="en-US" dirty="0" smtClean="0"/>
              <a:t>. 16 Apr. 2007. </a:t>
            </a:r>
            <a:r>
              <a:rPr lang="en-US" i="1" dirty="0" err="1" smtClean="0"/>
              <a:t>Flickr</a:t>
            </a:r>
            <a:r>
              <a:rPr lang="en-US" dirty="0" smtClean="0"/>
              <a:t>. Yahoo, </a:t>
            </a:r>
            <a:r>
              <a:rPr lang="en-US" dirty="0" err="1" smtClean="0"/>
              <a:t>n.d</a:t>
            </a:r>
            <a:r>
              <a:rPr lang="en-US" dirty="0" smtClean="0"/>
              <a:t>. Web.</a:t>
            </a:r>
            <a:r>
              <a:rPr lang="en-US" baseline="0" dirty="0" smtClean="0"/>
              <a:t> </a:t>
            </a:r>
            <a:r>
              <a:rPr lang="en-US" dirty="0" smtClean="0"/>
              <a:t>30 Nov. 2011. </a:t>
            </a:r>
          </a:p>
          <a:p>
            <a:pPr indent="-457200"/>
            <a:r>
              <a:rPr lang="en-US" dirty="0" smtClean="0"/>
              <a:t>&lt;</a:t>
            </a:r>
            <a:r>
              <a:rPr lang="en-US" dirty="0" smtClean="0">
                <a:hlinkClick r:id="rId3"/>
              </a:rPr>
              <a:t>http://www.flickr.com/photos/addrien/423837626/in/</a:t>
            </a:r>
            <a:r>
              <a:rPr lang="en-US" dirty="0" smtClean="0"/>
              <a:t>photostream/&gt;.</a:t>
            </a:r>
          </a:p>
          <a:p>
            <a:pPr indent="-457200"/>
            <a:endParaRPr lang="en-US" dirty="0"/>
          </a:p>
        </p:txBody>
      </p:sp>
      <p:sp>
        <p:nvSpPr>
          <p:cNvPr id="4" name="Slide Number Placeholder 3"/>
          <p:cNvSpPr>
            <a:spLocks noGrp="1"/>
          </p:cNvSpPr>
          <p:nvPr>
            <p:ph type="sldNum" sz="quarter" idx="10"/>
          </p:nvPr>
        </p:nvSpPr>
        <p:spPr/>
        <p:txBody>
          <a:bodyPr/>
          <a:lstStyle/>
          <a:p>
            <a:fld id="{D221B138-2D02-498C-8FD9-C953597A9A0C}"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Responsible</a:t>
            </a:r>
            <a:r>
              <a:rPr lang="en-US" baseline="0" dirty="0" smtClean="0"/>
              <a:t> breeders do not sell their animals to pet stores.</a:t>
            </a:r>
            <a:endParaRPr lang="en-US" dirty="0"/>
          </a:p>
        </p:txBody>
      </p:sp>
      <p:sp>
        <p:nvSpPr>
          <p:cNvPr id="4" name="Slide Number Placeholder 3"/>
          <p:cNvSpPr>
            <a:spLocks noGrp="1"/>
          </p:cNvSpPr>
          <p:nvPr>
            <p:ph type="sldNum" sz="quarter" idx="10"/>
          </p:nvPr>
        </p:nvSpPr>
        <p:spPr/>
        <p:txBody>
          <a:bodyPr/>
          <a:lstStyle/>
          <a:p>
            <a:fld id="{D221B138-2D02-498C-8FD9-C953597A9A0C}" type="slidenum">
              <a:rPr lang="en-US" smtClean="0"/>
              <a:pPr/>
              <a:t>13</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Responsible</a:t>
            </a:r>
            <a:r>
              <a:rPr lang="en-US" baseline="0" dirty="0" smtClean="0"/>
              <a:t> breeders screen prospective owners to make sure that the pets are going to be placed in a loving home.</a:t>
            </a:r>
            <a:endParaRPr lang="en-US" dirty="0"/>
          </a:p>
        </p:txBody>
      </p:sp>
      <p:sp>
        <p:nvSpPr>
          <p:cNvPr id="4" name="Slide Number Placeholder 3"/>
          <p:cNvSpPr>
            <a:spLocks noGrp="1"/>
          </p:cNvSpPr>
          <p:nvPr>
            <p:ph type="sldNum" sz="quarter" idx="10"/>
          </p:nvPr>
        </p:nvSpPr>
        <p:spPr/>
        <p:txBody>
          <a:bodyPr/>
          <a:lstStyle/>
          <a:p>
            <a:fld id="{D221B138-2D02-498C-8FD9-C953597A9A0C}" type="slidenum">
              <a:rPr lang="en-US" smtClean="0"/>
              <a:pPr/>
              <a:t>14</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Responsible</a:t>
            </a:r>
            <a:r>
              <a:rPr lang="en-US" baseline="0" dirty="0" smtClean="0"/>
              <a:t> breeders keep their pets in good health. Good breeders are concerned with the animal’s future well-being. </a:t>
            </a:r>
            <a:endParaRPr lang="en-US" dirty="0"/>
          </a:p>
        </p:txBody>
      </p:sp>
      <p:sp>
        <p:nvSpPr>
          <p:cNvPr id="4" name="Slide Number Placeholder 3"/>
          <p:cNvSpPr>
            <a:spLocks noGrp="1"/>
          </p:cNvSpPr>
          <p:nvPr>
            <p:ph type="sldNum" sz="quarter" idx="10"/>
          </p:nvPr>
        </p:nvSpPr>
        <p:spPr/>
        <p:txBody>
          <a:bodyPr/>
          <a:lstStyle/>
          <a:p>
            <a:fld id="{D221B138-2D02-498C-8FD9-C953597A9A0C}" type="slidenum">
              <a:rPr lang="en-US" smtClean="0"/>
              <a:pPr/>
              <a:t>15</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Often,</a:t>
            </a:r>
            <a:r>
              <a:rPr lang="en-US" baseline="0" dirty="0" smtClean="0"/>
              <a:t> responsible breeders will require that the animals be spayed or neutered before the age of six months.  Pet overpopulation is a huge concern to them.</a:t>
            </a:r>
            <a:endParaRPr lang="en-US" dirty="0"/>
          </a:p>
        </p:txBody>
      </p:sp>
      <p:sp>
        <p:nvSpPr>
          <p:cNvPr id="4" name="Slide Number Placeholder 3"/>
          <p:cNvSpPr>
            <a:spLocks noGrp="1"/>
          </p:cNvSpPr>
          <p:nvPr>
            <p:ph type="sldNum" sz="quarter" idx="10"/>
          </p:nvPr>
        </p:nvSpPr>
        <p:spPr/>
        <p:txBody>
          <a:bodyPr/>
          <a:lstStyle/>
          <a:p>
            <a:fld id="{D221B138-2D02-498C-8FD9-C953597A9A0C}" type="slidenum">
              <a:rPr lang="en-US" smtClean="0"/>
              <a:pPr/>
              <a:t>16</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“People underestimate the time required to properly train and care for a pet…” This</a:t>
            </a:r>
            <a:r>
              <a:rPr lang="en-US" baseline="0" dirty="0" smtClean="0"/>
              <a:t> ignorance is one of the biggest reasons that pet overpopulation is an issue. They don’t think about “</a:t>
            </a:r>
            <a:r>
              <a:rPr lang="en-US" sz="1200" kern="1200" dirty="0" smtClean="0">
                <a:solidFill>
                  <a:schemeClr val="tx1"/>
                </a:solidFill>
                <a:latin typeface="+mn-lt"/>
                <a:ea typeface="+mn-ea"/>
                <a:cs typeface="+mn-cs"/>
              </a:rPr>
              <a:t>the expense of feeding that five-pound St. Bernard puppy when he grows into a 150-pound adult.” They’re cute and cuddly, yes, but animals</a:t>
            </a:r>
            <a:r>
              <a:rPr lang="en-US" sz="1200" kern="1200" baseline="0" dirty="0" smtClean="0">
                <a:solidFill>
                  <a:schemeClr val="tx1"/>
                </a:solidFill>
                <a:latin typeface="+mn-lt"/>
                <a:ea typeface="+mn-ea"/>
                <a:cs typeface="+mn-cs"/>
              </a:rPr>
              <a:t> are not dolls. They need lots care and attention. </a:t>
            </a:r>
            <a:endParaRPr lang="en-US" dirty="0"/>
          </a:p>
        </p:txBody>
      </p:sp>
      <p:sp>
        <p:nvSpPr>
          <p:cNvPr id="4" name="Slide Number Placeholder 3"/>
          <p:cNvSpPr>
            <a:spLocks noGrp="1"/>
          </p:cNvSpPr>
          <p:nvPr>
            <p:ph type="sldNum" sz="quarter" idx="10"/>
          </p:nvPr>
        </p:nvSpPr>
        <p:spPr/>
        <p:txBody>
          <a:bodyPr/>
          <a:lstStyle/>
          <a:p>
            <a:fld id="{D221B138-2D02-498C-8FD9-C953597A9A0C}" type="slidenum">
              <a:rPr lang="en-US" smtClean="0"/>
              <a:pPr/>
              <a:t>17</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Hornyak</a:t>
            </a:r>
            <a:r>
              <a:rPr lang="en-US" dirty="0" smtClean="0"/>
              <a:t>, Anne. "Thirsty 277/365." 3 April2011. Online image. </a:t>
            </a:r>
            <a:r>
              <a:rPr lang="en-US" u="sng" dirty="0" err="1" smtClean="0"/>
              <a:t>Flickr</a:t>
            </a:r>
            <a:r>
              <a:rPr lang="en-US" u="sng" dirty="0" smtClean="0"/>
              <a:t> Creative Commons</a:t>
            </a:r>
            <a:r>
              <a:rPr lang="en-US" dirty="0" smtClean="0"/>
              <a:t>. 3 November 2011. &lt;</a:t>
            </a:r>
            <a:r>
              <a:rPr lang="en-US" dirty="0" smtClean="0">
                <a:hlinkClick r:id="rId3"/>
              </a:rPr>
              <a:t>http://www.flickr.com/photos/anneh632/5598083462/in/photostream/</a:t>
            </a:r>
            <a:r>
              <a:rPr lang="en-US" dirty="0" smtClean="0"/>
              <a:t>&gt;</a:t>
            </a:r>
          </a:p>
          <a:p>
            <a:endParaRPr lang="en-US" dirty="0" smtClean="0"/>
          </a:p>
          <a:p>
            <a:r>
              <a:rPr lang="en-US" dirty="0" smtClean="0"/>
              <a:t>Our</a:t>
            </a:r>
            <a:r>
              <a:rPr lang="en-US" baseline="0" dirty="0" smtClean="0"/>
              <a:t> society has this idea that dogs and cats are something we can buy for our entertainment, and when we can’t handle them anymore we can simply give them away. Other times, people mistakenly think that these animals can fend for themselves. This is all part of the “throwaway mentality.” These domesticated pets need our love to be healthy and happy. </a:t>
            </a:r>
            <a:endParaRPr lang="en-US" dirty="0"/>
          </a:p>
        </p:txBody>
      </p:sp>
      <p:sp>
        <p:nvSpPr>
          <p:cNvPr id="4" name="Slide Number Placeholder 3"/>
          <p:cNvSpPr>
            <a:spLocks noGrp="1"/>
          </p:cNvSpPr>
          <p:nvPr>
            <p:ph type="sldNum" sz="quarter" idx="10"/>
          </p:nvPr>
        </p:nvSpPr>
        <p:spPr/>
        <p:txBody>
          <a:bodyPr/>
          <a:lstStyle/>
          <a:p>
            <a:fld id="{D221B138-2D02-498C-8FD9-C953597A9A0C}" type="slidenum">
              <a:rPr lang="en-US" smtClean="0"/>
              <a:pPr/>
              <a:t>18</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1" dirty="0" smtClean="0"/>
              <a:t>Puppies in a pet shop - Osaka</a:t>
            </a:r>
            <a:r>
              <a:rPr lang="en-US" dirty="0" smtClean="0"/>
              <a:t>. May 2007. </a:t>
            </a:r>
            <a:r>
              <a:rPr lang="en-US" i="1" dirty="0" err="1" smtClean="0"/>
              <a:t>Flickr</a:t>
            </a:r>
            <a:r>
              <a:rPr lang="en-US" dirty="0" smtClean="0"/>
              <a:t>. Yahoo, </a:t>
            </a:r>
            <a:r>
              <a:rPr lang="en-US" dirty="0" err="1" smtClean="0"/>
              <a:t>n.d</a:t>
            </a:r>
            <a:r>
              <a:rPr lang="en-US" dirty="0" smtClean="0"/>
              <a:t>. Web. 18 Nov. 2011. </a:t>
            </a:r>
            <a:br>
              <a:rPr lang="en-US" dirty="0" smtClean="0"/>
            </a:br>
            <a:r>
              <a:rPr lang="en-US" dirty="0" smtClean="0"/>
              <a:t>     &lt;http://www.flickr.com/photos/sillypucci/515932771/in/photostream/&gt;. </a:t>
            </a:r>
          </a:p>
          <a:p>
            <a:endParaRPr lang="en-US" dirty="0" smtClean="0"/>
          </a:p>
          <a:p>
            <a:r>
              <a:rPr lang="en-US" dirty="0" smtClean="0"/>
              <a:t>Impulse</a:t>
            </a:r>
            <a:r>
              <a:rPr lang="en-US" baseline="0" dirty="0" smtClean="0"/>
              <a:t> buys lead to pet relinquishment because people that have this “throwaway mentality” don’t expect this cute and cuddly puppy to be such a large responsibility in their everyday life. Often, the cuteness wins them over, and when they realize they cannot support the pet, they give it to a shelter or simply abandon it.</a:t>
            </a:r>
            <a:endParaRPr lang="en-US" dirty="0"/>
          </a:p>
        </p:txBody>
      </p:sp>
      <p:sp>
        <p:nvSpPr>
          <p:cNvPr id="4" name="Slide Number Placeholder 3"/>
          <p:cNvSpPr>
            <a:spLocks noGrp="1"/>
          </p:cNvSpPr>
          <p:nvPr>
            <p:ph type="sldNum" sz="quarter" idx="10"/>
          </p:nvPr>
        </p:nvSpPr>
        <p:spPr/>
        <p:txBody>
          <a:bodyPr/>
          <a:lstStyle/>
          <a:p>
            <a:fld id="{D221B138-2D02-498C-8FD9-C953597A9A0C}" type="slidenum">
              <a:rPr lang="en-US" smtClean="0"/>
              <a:pPr/>
              <a:t>19</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“Unrealistic expectations and poor understanding of normal behavior contribute to pet relinquishment,</a:t>
            </a:r>
            <a:r>
              <a:rPr lang="en-US" baseline="0" dirty="0" smtClean="0"/>
              <a:t> and far too many people treat pets simply as a convenience.” </a:t>
            </a:r>
            <a:endParaRPr lang="en-US" dirty="0"/>
          </a:p>
        </p:txBody>
      </p:sp>
      <p:sp>
        <p:nvSpPr>
          <p:cNvPr id="4" name="Slide Number Placeholder 3"/>
          <p:cNvSpPr>
            <a:spLocks noGrp="1"/>
          </p:cNvSpPr>
          <p:nvPr>
            <p:ph type="sldNum" sz="quarter" idx="10"/>
          </p:nvPr>
        </p:nvSpPr>
        <p:spPr/>
        <p:txBody>
          <a:bodyPr/>
          <a:lstStyle/>
          <a:p>
            <a:fld id="{D221B138-2D02-498C-8FD9-C953597A9A0C}" type="slidenum">
              <a:rPr lang="en-US" smtClean="0"/>
              <a:pPr/>
              <a:t>20</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Parker, Dave. </a:t>
            </a:r>
            <a:r>
              <a:rPr lang="en-US" i="1" dirty="0" smtClean="0"/>
              <a:t>Animal Shelter</a:t>
            </a:r>
            <a:r>
              <a:rPr lang="en-US" dirty="0" smtClean="0"/>
              <a:t>. 25 July 2005. </a:t>
            </a:r>
            <a:r>
              <a:rPr lang="en-US" i="1" dirty="0" err="1" smtClean="0"/>
              <a:t>Flickr</a:t>
            </a:r>
            <a:r>
              <a:rPr lang="en-US" dirty="0" smtClean="0"/>
              <a:t>. Yahoo, </a:t>
            </a:r>
            <a:r>
              <a:rPr lang="en-US" dirty="0" err="1" smtClean="0"/>
              <a:t>n.d</a:t>
            </a:r>
            <a:r>
              <a:rPr lang="en-US" dirty="0" smtClean="0"/>
              <a:t>. Web. 6 Dec. </a:t>
            </a:r>
            <a:br>
              <a:rPr lang="en-US" dirty="0" smtClean="0"/>
            </a:br>
            <a:r>
              <a:rPr lang="en-US" dirty="0" smtClean="0"/>
              <a:t>     2011. &lt;http://www.flickr.com/photos/daveparker/29855647/&gt;. </a:t>
            </a:r>
          </a:p>
          <a:p>
            <a:endParaRPr lang="en-US" dirty="0" smtClean="0"/>
          </a:p>
          <a:p>
            <a:r>
              <a:rPr lang="en-US" sz="1200" kern="1200" dirty="0" smtClean="0">
                <a:solidFill>
                  <a:schemeClr val="tx1"/>
                </a:solidFill>
                <a:latin typeface="+mn-lt"/>
                <a:ea typeface="+mn-ea"/>
                <a:cs typeface="+mn-cs"/>
              </a:rPr>
              <a:t>It</a:t>
            </a:r>
            <a:r>
              <a:rPr lang="en-US" sz="1200" kern="1200" baseline="0" dirty="0" smtClean="0">
                <a:solidFill>
                  <a:schemeClr val="tx1"/>
                </a:solidFill>
                <a:latin typeface="+mn-lt"/>
                <a:ea typeface="+mn-ea"/>
                <a:cs typeface="+mn-cs"/>
              </a:rPr>
              <a:t> is a myth that pet overpopulation is because there aren’t enough homes to provide care for these animals. In reality, there are more than enough homes available. </a:t>
            </a:r>
            <a:r>
              <a:rPr lang="en-US" sz="1200" kern="1200" dirty="0" smtClean="0">
                <a:solidFill>
                  <a:schemeClr val="tx1"/>
                </a:solidFill>
                <a:latin typeface="+mn-lt"/>
                <a:ea typeface="+mn-ea"/>
                <a:cs typeface="+mn-cs"/>
              </a:rPr>
              <a:t>“There just aren't enough homes </a:t>
            </a:r>
            <a:r>
              <a:rPr lang="en-US" sz="1200" i="1" kern="1200" dirty="0" smtClean="0">
                <a:solidFill>
                  <a:schemeClr val="tx1"/>
                </a:solidFill>
                <a:latin typeface="+mn-lt"/>
                <a:ea typeface="+mn-ea"/>
                <a:cs typeface="+mn-cs"/>
              </a:rPr>
              <a:t>willing to commit </a:t>
            </a:r>
            <a:r>
              <a:rPr lang="en-US" sz="1200" kern="1200" dirty="0" smtClean="0">
                <a:solidFill>
                  <a:schemeClr val="tx1"/>
                </a:solidFill>
                <a:latin typeface="+mn-lt"/>
                <a:ea typeface="+mn-ea"/>
                <a:cs typeface="+mn-cs"/>
              </a:rPr>
              <a:t>to the lifetime of an animal.”</a:t>
            </a:r>
            <a:endParaRPr lang="en-US" dirty="0"/>
          </a:p>
        </p:txBody>
      </p:sp>
      <p:sp>
        <p:nvSpPr>
          <p:cNvPr id="4" name="Slide Number Placeholder 3"/>
          <p:cNvSpPr>
            <a:spLocks noGrp="1"/>
          </p:cNvSpPr>
          <p:nvPr>
            <p:ph type="sldNum" sz="quarter" idx="10"/>
          </p:nvPr>
        </p:nvSpPr>
        <p:spPr/>
        <p:txBody>
          <a:bodyPr/>
          <a:lstStyle/>
          <a:p>
            <a:fld id="{D221B138-2D02-498C-8FD9-C953597A9A0C}" type="slidenum">
              <a:rPr lang="en-US" smtClean="0"/>
              <a:pPr/>
              <a:t>21</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Fulmer, David. </a:t>
            </a:r>
            <a:r>
              <a:rPr lang="en-US" i="1" dirty="0" smtClean="0"/>
              <a:t>2010 PA Kennel Assoc. Dog Show</a:t>
            </a:r>
            <a:r>
              <a:rPr lang="en-US" dirty="0" smtClean="0"/>
              <a:t>. 27 Mar. 2010. </a:t>
            </a:r>
            <a:r>
              <a:rPr lang="en-US" i="1" dirty="0" err="1" smtClean="0"/>
              <a:t>Flickr</a:t>
            </a:r>
            <a:r>
              <a:rPr lang="en-US" dirty="0" smtClean="0"/>
              <a:t>. Yahoo, </a:t>
            </a:r>
            <a:r>
              <a:rPr lang="en-US" dirty="0" err="1" smtClean="0"/>
              <a:t>n.d</a:t>
            </a:r>
            <a:r>
              <a:rPr lang="en-US" dirty="0" smtClean="0"/>
              <a:t>. </a:t>
            </a:r>
            <a:br>
              <a:rPr lang="en-US" dirty="0" smtClean="0"/>
            </a:br>
            <a:r>
              <a:rPr lang="en-US" dirty="0" smtClean="0"/>
              <a:t>     Web. 17 Nov. 2011. &lt;http://www.flickr.com/photos/daveynin/4467872597/in/ </a:t>
            </a:r>
            <a:br>
              <a:rPr lang="en-US" dirty="0" smtClean="0"/>
            </a:br>
            <a:r>
              <a:rPr lang="en-US" dirty="0" smtClean="0"/>
              <a:t>     </a:t>
            </a:r>
            <a:r>
              <a:rPr lang="en-US" dirty="0" err="1" smtClean="0"/>
              <a:t>photostream</a:t>
            </a:r>
            <a:r>
              <a:rPr lang="en-US" dirty="0" smtClean="0"/>
              <a:t>/&gt;. </a:t>
            </a:r>
          </a:p>
          <a:p>
            <a:endParaRPr lang="en-US" dirty="0" smtClean="0"/>
          </a:p>
          <a:p>
            <a:r>
              <a:rPr lang="en-US" dirty="0" smtClean="0"/>
              <a:t>Irresponsible</a:t>
            </a:r>
            <a:r>
              <a:rPr lang="en-US" baseline="0" dirty="0" smtClean="0"/>
              <a:t> breeders also includes puppy and kitten mills. They are perhaps the most irresponsible of all. </a:t>
            </a:r>
            <a:endParaRPr lang="en-US" dirty="0"/>
          </a:p>
        </p:txBody>
      </p:sp>
      <p:sp>
        <p:nvSpPr>
          <p:cNvPr id="4" name="Slide Number Placeholder 3"/>
          <p:cNvSpPr>
            <a:spLocks noGrp="1"/>
          </p:cNvSpPr>
          <p:nvPr>
            <p:ph type="sldNum" sz="quarter" idx="10"/>
          </p:nvPr>
        </p:nvSpPr>
        <p:spPr/>
        <p:txBody>
          <a:bodyPr/>
          <a:lstStyle/>
          <a:p>
            <a:fld id="{D221B138-2D02-498C-8FD9-C953597A9A0C}" type="slidenum">
              <a:rPr lang="en-US" smtClean="0"/>
              <a:pPr/>
              <a:t>22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indent="-457200"/>
            <a:r>
              <a:rPr lang="en-US" dirty="0" err="1" smtClean="0"/>
              <a:t>Florea</a:t>
            </a:r>
            <a:r>
              <a:rPr lang="en-US" dirty="0" smtClean="0"/>
              <a:t>, Adrian. </a:t>
            </a:r>
            <a:r>
              <a:rPr lang="en-US" i="1" dirty="0" err="1" smtClean="0"/>
              <a:t>perche</a:t>
            </a:r>
            <a:r>
              <a:rPr lang="en-US" i="1" dirty="0" smtClean="0"/>
              <a:t>' </a:t>
            </a:r>
            <a:r>
              <a:rPr lang="en-US" i="1" dirty="0" err="1" smtClean="0"/>
              <a:t>tu</a:t>
            </a:r>
            <a:r>
              <a:rPr lang="en-US" i="1" dirty="0" smtClean="0"/>
              <a:t> </a:t>
            </a:r>
            <a:r>
              <a:rPr lang="en-US" i="1" dirty="0" err="1" smtClean="0"/>
              <a:t>sai</a:t>
            </a:r>
            <a:r>
              <a:rPr lang="en-US" i="1" dirty="0" smtClean="0"/>
              <a:t> </a:t>
            </a:r>
            <a:r>
              <a:rPr lang="en-US" i="1" dirty="0" err="1" smtClean="0"/>
              <a:t>perche</a:t>
            </a:r>
            <a:r>
              <a:rPr lang="en-US" i="1" dirty="0" smtClean="0"/>
              <a:t>'</a:t>
            </a:r>
            <a:r>
              <a:rPr lang="en-US" dirty="0" smtClean="0"/>
              <a:t>. 16 Apr. 2007. </a:t>
            </a:r>
            <a:r>
              <a:rPr lang="en-US" i="1" dirty="0" err="1" smtClean="0"/>
              <a:t>Flickr</a:t>
            </a:r>
            <a:r>
              <a:rPr lang="en-US" dirty="0" smtClean="0"/>
              <a:t>. Yahoo, </a:t>
            </a:r>
            <a:r>
              <a:rPr lang="en-US" dirty="0" err="1" smtClean="0"/>
              <a:t>n.d</a:t>
            </a:r>
            <a:r>
              <a:rPr lang="en-US" dirty="0" smtClean="0"/>
              <a:t>. Web.</a:t>
            </a:r>
            <a:r>
              <a:rPr lang="en-US" baseline="0" dirty="0" smtClean="0"/>
              <a:t> </a:t>
            </a:r>
            <a:r>
              <a:rPr lang="en-US" dirty="0" smtClean="0"/>
              <a:t>30 Nov. 2011. </a:t>
            </a:r>
          </a:p>
          <a:p>
            <a:pPr indent="-457200"/>
            <a:r>
              <a:rPr lang="en-US" dirty="0" smtClean="0"/>
              <a:t>&lt;</a:t>
            </a:r>
            <a:r>
              <a:rPr lang="en-US" dirty="0" smtClean="0">
                <a:hlinkClick r:id="rId3"/>
              </a:rPr>
              <a:t>http://www.flickr.com/photos/addrien/423837626/in/</a:t>
            </a:r>
            <a:r>
              <a:rPr lang="en-US" dirty="0" smtClean="0"/>
              <a:t>photostream/&gt;.</a:t>
            </a:r>
          </a:p>
          <a:p>
            <a:endParaRPr lang="en-US" dirty="0"/>
          </a:p>
        </p:txBody>
      </p:sp>
      <p:sp>
        <p:nvSpPr>
          <p:cNvPr id="4" name="Slide Number Placeholder 3"/>
          <p:cNvSpPr>
            <a:spLocks noGrp="1"/>
          </p:cNvSpPr>
          <p:nvPr>
            <p:ph type="sldNum" sz="quarter" idx="10"/>
          </p:nvPr>
        </p:nvSpPr>
        <p:spPr/>
        <p:txBody>
          <a:bodyPr/>
          <a:lstStyle/>
          <a:p>
            <a:fld id="{D221B138-2D02-498C-8FD9-C953597A9A0C}"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Fischer, Eric. </a:t>
            </a:r>
            <a:r>
              <a:rPr lang="en-US" i="1" dirty="0" smtClean="0"/>
              <a:t>4-color map of the contiguous United States</a:t>
            </a:r>
            <a:r>
              <a:rPr lang="en-US" dirty="0" smtClean="0"/>
              <a:t>. 19 Nov. 2011. </a:t>
            </a:r>
            <a:br>
              <a:rPr lang="en-US" dirty="0" smtClean="0"/>
            </a:br>
            <a:r>
              <a:rPr lang="en-US" dirty="0" smtClean="0"/>
              <a:t>     </a:t>
            </a:r>
            <a:r>
              <a:rPr lang="en-US" i="1" dirty="0" err="1" smtClean="0"/>
              <a:t>Flickr</a:t>
            </a:r>
            <a:r>
              <a:rPr lang="en-US" dirty="0" smtClean="0"/>
              <a:t>. Yahoo, </a:t>
            </a:r>
            <a:r>
              <a:rPr lang="en-US" dirty="0" err="1" smtClean="0"/>
              <a:t>n.d</a:t>
            </a:r>
            <a:r>
              <a:rPr lang="en-US" dirty="0" smtClean="0"/>
              <a:t>. Web. 6 Dec. 2011. &lt;http://www.flickr.com/ </a:t>
            </a:r>
            <a:br>
              <a:rPr lang="en-US" dirty="0" smtClean="0"/>
            </a:br>
            <a:r>
              <a:rPr lang="en-US" dirty="0" smtClean="0"/>
              <a:t>     photos/</a:t>
            </a:r>
            <a:r>
              <a:rPr lang="en-US" dirty="0" err="1" smtClean="0"/>
              <a:t>walkingsf</a:t>
            </a:r>
            <a:r>
              <a:rPr lang="en-US" dirty="0" smtClean="0"/>
              <a:t>/6366242033/&gt;. </a:t>
            </a:r>
          </a:p>
          <a:p>
            <a:endParaRPr lang="en-US" dirty="0" smtClean="0"/>
          </a:p>
          <a:p>
            <a:r>
              <a:rPr lang="en-US" sz="1200" kern="1200" dirty="0" smtClean="0">
                <a:solidFill>
                  <a:schemeClr val="tx1"/>
                </a:solidFill>
                <a:latin typeface="+mn-lt"/>
                <a:ea typeface="+mn-ea"/>
                <a:cs typeface="+mn-cs"/>
              </a:rPr>
              <a:t>Many [Puppy mills] are located in Kansas, Arkansas, Iowa, Missouri, Nebraska, Oklahoma, and Pennsylvania.</a:t>
            </a:r>
            <a:endParaRPr lang="en-US" dirty="0"/>
          </a:p>
        </p:txBody>
      </p:sp>
      <p:sp>
        <p:nvSpPr>
          <p:cNvPr id="4" name="Slide Number Placeholder 3"/>
          <p:cNvSpPr>
            <a:spLocks noGrp="1"/>
          </p:cNvSpPr>
          <p:nvPr>
            <p:ph type="sldNum" sz="quarter" idx="10"/>
          </p:nvPr>
        </p:nvSpPr>
        <p:spPr/>
        <p:txBody>
          <a:bodyPr/>
          <a:lstStyle/>
          <a:p>
            <a:fld id="{D221B138-2D02-498C-8FD9-C953597A9A0C}" type="slidenum">
              <a:rPr lang="en-US" smtClean="0"/>
              <a:pPr/>
              <a:t>23</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Omarali</a:t>
            </a:r>
            <a:r>
              <a:rPr lang="en-US" dirty="0" smtClean="0"/>
              <a:t>, Lisa. </a:t>
            </a:r>
            <a:r>
              <a:rPr lang="en-US" i="1" dirty="0" smtClean="0"/>
              <a:t>Animal Shelter, Brunei</a:t>
            </a:r>
            <a:r>
              <a:rPr lang="en-US" dirty="0" smtClean="0"/>
              <a:t>. 30 May 2009. </a:t>
            </a:r>
            <a:r>
              <a:rPr lang="en-US" i="1" dirty="0" err="1" smtClean="0"/>
              <a:t>Flickr</a:t>
            </a:r>
            <a:r>
              <a:rPr lang="en-US" dirty="0" smtClean="0"/>
              <a:t>. Yahoo, </a:t>
            </a:r>
            <a:r>
              <a:rPr lang="en-US" dirty="0" err="1" smtClean="0"/>
              <a:t>n.d</a:t>
            </a:r>
            <a:r>
              <a:rPr lang="en-US" dirty="0" smtClean="0"/>
              <a:t>. Web. 8 </a:t>
            </a:r>
            <a:br>
              <a:rPr lang="en-US" dirty="0" smtClean="0"/>
            </a:br>
            <a:r>
              <a:rPr lang="en-US" dirty="0" smtClean="0"/>
              <a:t>     Dec. 2011. &lt;http://www.flickr.com/photos/lisadragon/3575628965/in/ </a:t>
            </a:r>
            <a:br>
              <a:rPr lang="en-US" dirty="0" smtClean="0"/>
            </a:br>
            <a:r>
              <a:rPr lang="en-US" dirty="0" smtClean="0"/>
              <a:t>     </a:t>
            </a:r>
            <a:r>
              <a:rPr lang="en-US" dirty="0" err="1" smtClean="0"/>
              <a:t>photostream</a:t>
            </a:r>
            <a:r>
              <a:rPr lang="en-US" dirty="0" smtClean="0"/>
              <a:t>/&gt;. </a:t>
            </a:r>
          </a:p>
          <a:p>
            <a:endParaRPr lang="en-US" dirty="0" smtClean="0"/>
          </a:p>
          <a:p>
            <a:endParaRPr lang="en-US" dirty="0" smtClean="0"/>
          </a:p>
          <a:p>
            <a:r>
              <a:rPr lang="en-US" dirty="0" smtClean="0"/>
              <a:t>The</a:t>
            </a:r>
            <a:r>
              <a:rPr lang="en-US" baseline="0" dirty="0" smtClean="0"/>
              <a:t> mothers breed continuously with barely any rest between litters. The mother’s and their litters “suffer </a:t>
            </a:r>
            <a:r>
              <a:rPr lang="en-US" sz="1200" kern="1200" dirty="0" smtClean="0">
                <a:solidFill>
                  <a:schemeClr val="tx1"/>
                </a:solidFill>
                <a:latin typeface="+mn-lt"/>
                <a:ea typeface="+mn-ea"/>
                <a:cs typeface="+mn-cs"/>
              </a:rPr>
              <a:t>from malnutrition, disease, exposure, and lack of veterinary care.” They are kept in crowded,</a:t>
            </a:r>
            <a:r>
              <a:rPr lang="en-US" sz="1200" kern="1200" baseline="0" dirty="0" smtClean="0">
                <a:solidFill>
                  <a:schemeClr val="tx1"/>
                </a:solidFill>
                <a:latin typeface="+mn-lt"/>
                <a:ea typeface="+mn-ea"/>
                <a:cs typeface="+mn-cs"/>
              </a:rPr>
              <a:t> outdoor cages, shipped in unhealthy, inhumane ways and are then sold sick to buyers or pet stores. </a:t>
            </a:r>
            <a:endParaRPr lang="en-US" dirty="0"/>
          </a:p>
        </p:txBody>
      </p:sp>
      <p:sp>
        <p:nvSpPr>
          <p:cNvPr id="4" name="Slide Number Placeholder 3"/>
          <p:cNvSpPr>
            <a:spLocks noGrp="1"/>
          </p:cNvSpPr>
          <p:nvPr>
            <p:ph type="sldNum" sz="quarter" idx="10"/>
          </p:nvPr>
        </p:nvSpPr>
        <p:spPr/>
        <p:txBody>
          <a:bodyPr/>
          <a:lstStyle/>
          <a:p>
            <a:fld id="{D221B138-2D02-498C-8FD9-C953597A9A0C}" type="slidenum">
              <a:rPr lang="en-US" smtClean="0"/>
              <a:pPr/>
              <a:t>24</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Often times, the</a:t>
            </a:r>
            <a:r>
              <a:rPr lang="en-US" baseline="0" dirty="0" smtClean="0"/>
              <a:t> pets that </a:t>
            </a:r>
            <a:r>
              <a:rPr lang="en-US" baseline="0" dirty="0" smtClean="0"/>
              <a:t>are bought </a:t>
            </a:r>
            <a:r>
              <a:rPr lang="en-US" baseline="0" dirty="0" smtClean="0"/>
              <a:t>from stores and irresponsible breeders end up in shelters because they are in poor health, or because the owner was ill prepared for the responsibility of the pet. </a:t>
            </a:r>
            <a:endParaRPr lang="en-US" dirty="0"/>
          </a:p>
        </p:txBody>
      </p:sp>
      <p:sp>
        <p:nvSpPr>
          <p:cNvPr id="4" name="Slide Number Placeholder 3"/>
          <p:cNvSpPr>
            <a:spLocks noGrp="1"/>
          </p:cNvSpPr>
          <p:nvPr>
            <p:ph type="sldNum" sz="quarter" idx="10"/>
          </p:nvPr>
        </p:nvSpPr>
        <p:spPr/>
        <p:txBody>
          <a:bodyPr/>
          <a:lstStyle/>
          <a:p>
            <a:fld id="{D221B138-2D02-498C-8FD9-C953597A9A0C}" type="slidenum">
              <a:rPr lang="en-US" smtClean="0"/>
              <a:pPr/>
              <a:t>25</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And</a:t>
            </a:r>
            <a:r>
              <a:rPr lang="en-US" baseline="0" dirty="0" smtClean="0"/>
              <a:t> no pet wants to end up in a shelter, where there is extremely limited space, even more limited funding, and often, many shelters lack valuable resources like behaviorists that can help animals get adopted. </a:t>
            </a:r>
            <a:endParaRPr lang="en-US" dirty="0"/>
          </a:p>
        </p:txBody>
      </p:sp>
      <p:sp>
        <p:nvSpPr>
          <p:cNvPr id="4" name="Slide Number Placeholder 3"/>
          <p:cNvSpPr>
            <a:spLocks noGrp="1"/>
          </p:cNvSpPr>
          <p:nvPr>
            <p:ph type="sldNum" sz="quarter" idx="10"/>
          </p:nvPr>
        </p:nvSpPr>
        <p:spPr/>
        <p:txBody>
          <a:bodyPr/>
          <a:lstStyle/>
          <a:p>
            <a:fld id="{D221B138-2D02-498C-8FD9-C953597A9A0C}" type="slidenum">
              <a:rPr lang="en-US" smtClean="0"/>
              <a:pPr/>
              <a:t>26</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When</a:t>
            </a:r>
            <a:r>
              <a:rPr lang="en-US" baseline="0" dirty="0" smtClean="0"/>
              <a:t> shelter’s receive a dog or cat with behavioral problems, it automatically makes the animal less adoptable. “Shelters with hospitals and behaviorists have more success at making unwanted pets…adoptable, while shelters with less resources might turn…to euthanization.” </a:t>
            </a:r>
            <a:endParaRPr lang="en-US" dirty="0"/>
          </a:p>
        </p:txBody>
      </p:sp>
      <p:sp>
        <p:nvSpPr>
          <p:cNvPr id="4" name="Slide Number Placeholder 3"/>
          <p:cNvSpPr>
            <a:spLocks noGrp="1"/>
          </p:cNvSpPr>
          <p:nvPr>
            <p:ph type="sldNum" sz="quarter" idx="10"/>
          </p:nvPr>
        </p:nvSpPr>
        <p:spPr/>
        <p:txBody>
          <a:bodyPr/>
          <a:lstStyle/>
          <a:p>
            <a:fld id="{D221B138-2D02-498C-8FD9-C953597A9A0C}" type="slidenum">
              <a:rPr lang="en-US" smtClean="0"/>
              <a:pPr/>
              <a:t>27</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is simply no room</a:t>
            </a:r>
            <a:r>
              <a:rPr lang="en-US" baseline="0" dirty="0" smtClean="0"/>
              <a:t> for badly behaviored pets or pets with illness in shelters. </a:t>
            </a:r>
            <a:endParaRPr lang="en-US" dirty="0"/>
          </a:p>
        </p:txBody>
      </p:sp>
      <p:sp>
        <p:nvSpPr>
          <p:cNvPr id="4" name="Slide Number Placeholder 3"/>
          <p:cNvSpPr>
            <a:spLocks noGrp="1"/>
          </p:cNvSpPr>
          <p:nvPr>
            <p:ph type="sldNum" sz="quarter" idx="10"/>
          </p:nvPr>
        </p:nvSpPr>
        <p:spPr/>
        <p:txBody>
          <a:bodyPr/>
          <a:lstStyle/>
          <a:p>
            <a:fld id="{D221B138-2D02-498C-8FD9-C953597A9A0C}" type="slidenum">
              <a:rPr lang="en-US" smtClean="0"/>
              <a:pPr/>
              <a:t>28</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There are about 3,000-3,5000 animal shelters</a:t>
            </a:r>
            <a:r>
              <a:rPr lang="en-US" baseline="0" dirty="0" smtClean="0"/>
              <a:t> nationwide</a:t>
            </a:r>
            <a:endParaRPr lang="en-US" dirty="0" smtClean="0"/>
          </a:p>
          <a:p>
            <a:endParaRPr lang="en-US" dirty="0"/>
          </a:p>
        </p:txBody>
      </p:sp>
      <p:sp>
        <p:nvSpPr>
          <p:cNvPr id="4" name="Slide Number Placeholder 3"/>
          <p:cNvSpPr>
            <a:spLocks noGrp="1"/>
          </p:cNvSpPr>
          <p:nvPr>
            <p:ph type="sldNum" sz="quarter" idx="10"/>
          </p:nvPr>
        </p:nvSpPr>
        <p:spPr/>
        <p:txBody>
          <a:bodyPr/>
          <a:lstStyle/>
          <a:p>
            <a:fld id="{D221B138-2D02-498C-8FD9-C953597A9A0C}" type="slidenum">
              <a:rPr lang="en-US" smtClean="0"/>
              <a:pPr/>
              <a:t>29</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There are about 3,000-3,5000 animal shelters</a:t>
            </a:r>
            <a:r>
              <a:rPr lang="en-US" baseline="0" dirty="0" smtClean="0"/>
              <a:t> nationwide, and they are all filled to capacity. </a:t>
            </a:r>
            <a:endParaRPr lang="en-US" dirty="0" smtClean="0"/>
          </a:p>
        </p:txBody>
      </p:sp>
      <p:sp>
        <p:nvSpPr>
          <p:cNvPr id="4" name="Slide Number Placeholder 3"/>
          <p:cNvSpPr>
            <a:spLocks noGrp="1"/>
          </p:cNvSpPr>
          <p:nvPr>
            <p:ph type="sldNum" sz="quarter" idx="10"/>
          </p:nvPr>
        </p:nvSpPr>
        <p:spPr/>
        <p:txBody>
          <a:bodyPr/>
          <a:lstStyle/>
          <a:p>
            <a:fld id="{D221B138-2D02-498C-8FD9-C953597A9A0C}" type="slidenum">
              <a:rPr lang="en-US" smtClean="0"/>
              <a:pPr/>
              <a:t>30</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Shelters</a:t>
            </a:r>
            <a:r>
              <a:rPr lang="en-US" sz="1200" kern="1200" baseline="0" dirty="0" smtClean="0">
                <a:solidFill>
                  <a:schemeClr val="tx1"/>
                </a:solidFill>
                <a:latin typeface="+mn-lt"/>
                <a:ea typeface="+mn-ea"/>
                <a:cs typeface="+mn-cs"/>
              </a:rPr>
              <a:t> have  a pre-determined amount and type of pet that they will accept into their shelters. These are called “thresholds,” and </a:t>
            </a:r>
            <a:r>
              <a:rPr lang="en-US" sz="1200" kern="1200" dirty="0" smtClean="0">
                <a:solidFill>
                  <a:schemeClr val="tx1"/>
                </a:solidFill>
                <a:latin typeface="+mn-lt"/>
                <a:ea typeface="+mn-ea"/>
                <a:cs typeface="+mn-cs"/>
              </a:rPr>
              <a:t>“Thresholds are set to determine how many animals can be handled without the costs of care exceeding…income…”</a:t>
            </a:r>
            <a:endParaRPr lang="en-US" dirty="0"/>
          </a:p>
        </p:txBody>
      </p:sp>
      <p:sp>
        <p:nvSpPr>
          <p:cNvPr id="4" name="Slide Number Placeholder 3"/>
          <p:cNvSpPr>
            <a:spLocks noGrp="1"/>
          </p:cNvSpPr>
          <p:nvPr>
            <p:ph type="sldNum" sz="quarter" idx="10"/>
          </p:nvPr>
        </p:nvSpPr>
        <p:spPr/>
        <p:txBody>
          <a:bodyPr/>
          <a:lstStyle/>
          <a:p>
            <a:fld id="{D221B138-2D02-498C-8FD9-C953597A9A0C}" type="slidenum">
              <a:rPr lang="en-US" smtClean="0"/>
              <a:pPr/>
              <a:t>31</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funding comes from the </a:t>
            </a:r>
            <a:r>
              <a:rPr lang="en-US" baseline="0" dirty="0" smtClean="0">
                <a:solidFill>
                  <a:schemeClr val="accent6"/>
                </a:solidFill>
              </a:rPr>
              <a:t>government or from </a:t>
            </a:r>
            <a:r>
              <a:rPr lang="en-US" baseline="0" dirty="0" smtClean="0"/>
              <a:t>public revenue and is </a:t>
            </a:r>
            <a:r>
              <a:rPr lang="en-US" i="1" baseline="0" dirty="0" smtClean="0"/>
              <a:t>extremely</a:t>
            </a:r>
            <a:r>
              <a:rPr lang="en-US" baseline="0" dirty="0" smtClean="0"/>
              <a:t> limited. </a:t>
            </a:r>
            <a:endParaRPr lang="en-US" dirty="0"/>
          </a:p>
        </p:txBody>
      </p:sp>
      <p:sp>
        <p:nvSpPr>
          <p:cNvPr id="4" name="Slide Number Placeholder 3"/>
          <p:cNvSpPr>
            <a:spLocks noGrp="1"/>
          </p:cNvSpPr>
          <p:nvPr>
            <p:ph type="sldNum" sz="quarter" idx="10"/>
          </p:nvPr>
        </p:nvSpPr>
        <p:spPr/>
        <p:txBody>
          <a:bodyPr/>
          <a:lstStyle/>
          <a:p>
            <a:fld id="{D221B138-2D02-498C-8FD9-C953597A9A0C}" type="slidenum">
              <a:rPr lang="en-US" smtClean="0"/>
              <a:pPr/>
              <a:t>32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indent="-457200"/>
            <a:r>
              <a:rPr lang="en-US" dirty="0" err="1" smtClean="0"/>
              <a:t>Florea</a:t>
            </a:r>
            <a:r>
              <a:rPr lang="en-US" dirty="0" smtClean="0"/>
              <a:t>, Adrian. </a:t>
            </a:r>
            <a:r>
              <a:rPr lang="en-US" i="1" dirty="0" err="1" smtClean="0"/>
              <a:t>perche</a:t>
            </a:r>
            <a:r>
              <a:rPr lang="en-US" i="1" dirty="0" smtClean="0"/>
              <a:t>' </a:t>
            </a:r>
            <a:r>
              <a:rPr lang="en-US" i="1" dirty="0" err="1" smtClean="0"/>
              <a:t>tu</a:t>
            </a:r>
            <a:r>
              <a:rPr lang="en-US" i="1" dirty="0" smtClean="0"/>
              <a:t> </a:t>
            </a:r>
            <a:r>
              <a:rPr lang="en-US" i="1" dirty="0" err="1" smtClean="0"/>
              <a:t>sai</a:t>
            </a:r>
            <a:r>
              <a:rPr lang="en-US" i="1" dirty="0" smtClean="0"/>
              <a:t> </a:t>
            </a:r>
            <a:r>
              <a:rPr lang="en-US" i="1" dirty="0" err="1" smtClean="0"/>
              <a:t>perche</a:t>
            </a:r>
            <a:r>
              <a:rPr lang="en-US" i="1" dirty="0" smtClean="0"/>
              <a:t>'</a:t>
            </a:r>
            <a:r>
              <a:rPr lang="en-US" dirty="0" smtClean="0"/>
              <a:t>. 16 Apr. 2007. </a:t>
            </a:r>
            <a:r>
              <a:rPr lang="en-US" i="1" dirty="0" err="1" smtClean="0"/>
              <a:t>Flickr</a:t>
            </a:r>
            <a:r>
              <a:rPr lang="en-US" dirty="0" smtClean="0"/>
              <a:t>. Yahoo, </a:t>
            </a:r>
            <a:r>
              <a:rPr lang="en-US" dirty="0" err="1" smtClean="0"/>
              <a:t>n.d</a:t>
            </a:r>
            <a:r>
              <a:rPr lang="en-US" dirty="0" smtClean="0"/>
              <a:t>. Web.</a:t>
            </a:r>
            <a:r>
              <a:rPr lang="en-US" baseline="0" dirty="0" smtClean="0"/>
              <a:t> </a:t>
            </a:r>
            <a:r>
              <a:rPr lang="en-US" dirty="0" smtClean="0"/>
              <a:t>30 Nov. 2011. </a:t>
            </a:r>
          </a:p>
          <a:p>
            <a:pPr indent="-457200"/>
            <a:r>
              <a:rPr lang="en-US" dirty="0" smtClean="0"/>
              <a:t>&lt;</a:t>
            </a:r>
            <a:r>
              <a:rPr lang="en-US" dirty="0" smtClean="0">
                <a:hlinkClick r:id="rId3"/>
              </a:rPr>
              <a:t>http://www.flickr.com/photos/addrien/423837626/in/</a:t>
            </a:r>
            <a:r>
              <a:rPr lang="en-US" dirty="0" smtClean="0"/>
              <a:t>photostream/&gt;.</a:t>
            </a:r>
          </a:p>
          <a:p>
            <a:endParaRPr lang="en-US" dirty="0"/>
          </a:p>
        </p:txBody>
      </p:sp>
      <p:sp>
        <p:nvSpPr>
          <p:cNvPr id="4" name="Slide Number Placeholder 3"/>
          <p:cNvSpPr>
            <a:spLocks noGrp="1"/>
          </p:cNvSpPr>
          <p:nvPr>
            <p:ph type="sldNum" sz="quarter" idx="10"/>
          </p:nvPr>
        </p:nvSpPr>
        <p:spPr/>
        <p:txBody>
          <a:bodyPr/>
          <a:lstStyle/>
          <a:p>
            <a:fld id="{D221B138-2D02-498C-8FD9-C953597A9A0C}"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Lack</a:t>
            </a:r>
            <a:r>
              <a:rPr lang="en-US" sz="1200" kern="1200" baseline="0" dirty="0" smtClean="0">
                <a:solidFill>
                  <a:schemeClr val="tx1"/>
                </a:solidFill>
                <a:latin typeface="+mn-lt"/>
                <a:ea typeface="+mn-ea"/>
                <a:cs typeface="+mn-cs"/>
              </a:rPr>
              <a:t> of funds and resources plus an unadoptable pet means the animal </a:t>
            </a:r>
            <a:r>
              <a:rPr lang="en-US" sz="1200" kern="1200" dirty="0" smtClean="0">
                <a:solidFill>
                  <a:schemeClr val="tx1"/>
                </a:solidFill>
                <a:latin typeface="+mn-lt"/>
                <a:ea typeface="+mn-ea"/>
                <a:cs typeface="+mn-cs"/>
              </a:rPr>
              <a:t>“…ends up… another statistic in the long list of euthanized pets.”</a:t>
            </a:r>
            <a:endParaRPr lang="en-US" dirty="0"/>
          </a:p>
        </p:txBody>
      </p:sp>
      <p:sp>
        <p:nvSpPr>
          <p:cNvPr id="4" name="Slide Number Placeholder 3"/>
          <p:cNvSpPr>
            <a:spLocks noGrp="1"/>
          </p:cNvSpPr>
          <p:nvPr>
            <p:ph type="sldNum" sz="quarter" idx="10"/>
          </p:nvPr>
        </p:nvSpPr>
        <p:spPr/>
        <p:txBody>
          <a:bodyPr/>
          <a:lstStyle/>
          <a:p>
            <a:fld id="{D221B138-2D02-498C-8FD9-C953597A9A0C}" type="slidenum">
              <a:rPr lang="en-US" smtClean="0"/>
              <a:pPr/>
              <a:t>33</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How do we save</a:t>
            </a:r>
            <a:r>
              <a:rPr lang="en-US" baseline="0" dirty="0" smtClean="0"/>
              <a:t> these animals?</a:t>
            </a:r>
            <a:endParaRPr lang="en-US" dirty="0"/>
          </a:p>
        </p:txBody>
      </p:sp>
      <p:sp>
        <p:nvSpPr>
          <p:cNvPr id="4" name="Slide Number Placeholder 3"/>
          <p:cNvSpPr>
            <a:spLocks noGrp="1"/>
          </p:cNvSpPr>
          <p:nvPr>
            <p:ph type="sldNum" sz="quarter" idx="10"/>
          </p:nvPr>
        </p:nvSpPr>
        <p:spPr/>
        <p:txBody>
          <a:bodyPr/>
          <a:lstStyle/>
          <a:p>
            <a:fld id="{D221B138-2D02-498C-8FD9-C953597A9A0C}" type="slidenum">
              <a:rPr lang="en-US" smtClean="0"/>
              <a:pPr/>
              <a:t>34</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a:t>
            </a:r>
            <a:r>
              <a:rPr lang="en-US" baseline="0" dirty="0" smtClean="0"/>
              <a:t> adopt from shelters.</a:t>
            </a:r>
            <a:endParaRPr lang="en-US" dirty="0"/>
          </a:p>
        </p:txBody>
      </p:sp>
      <p:sp>
        <p:nvSpPr>
          <p:cNvPr id="4" name="Slide Number Placeholder 3"/>
          <p:cNvSpPr>
            <a:spLocks noGrp="1"/>
          </p:cNvSpPr>
          <p:nvPr>
            <p:ph type="sldNum" sz="quarter" idx="10"/>
          </p:nvPr>
        </p:nvSpPr>
        <p:spPr/>
        <p:txBody>
          <a:bodyPr/>
          <a:lstStyle/>
          <a:p>
            <a:fld id="{D221B138-2D02-498C-8FD9-C953597A9A0C}" type="slidenum">
              <a:rPr lang="en-US" smtClean="0"/>
              <a:pPr/>
              <a:t>35</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educate ourselves and the</a:t>
            </a:r>
            <a:r>
              <a:rPr lang="en-US" baseline="0" dirty="0" smtClean="0"/>
              <a:t> people around us.</a:t>
            </a:r>
            <a:endParaRPr lang="en-US" dirty="0"/>
          </a:p>
        </p:txBody>
      </p:sp>
      <p:sp>
        <p:nvSpPr>
          <p:cNvPr id="4" name="Slide Number Placeholder 3"/>
          <p:cNvSpPr>
            <a:spLocks noGrp="1"/>
          </p:cNvSpPr>
          <p:nvPr>
            <p:ph type="sldNum" sz="quarter" idx="10"/>
          </p:nvPr>
        </p:nvSpPr>
        <p:spPr/>
        <p:txBody>
          <a:bodyPr/>
          <a:lstStyle/>
          <a:p>
            <a:fld id="{D221B138-2D02-498C-8FD9-C953597A9A0C}" type="slidenum">
              <a:rPr lang="en-US" smtClean="0"/>
              <a:pPr/>
              <a:t>36</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neuter and</a:t>
            </a:r>
            <a:r>
              <a:rPr lang="en-US" baseline="0" dirty="0" smtClean="0"/>
              <a:t> spay our pets. </a:t>
            </a:r>
            <a:endParaRPr lang="en-US" dirty="0"/>
          </a:p>
        </p:txBody>
      </p:sp>
      <p:sp>
        <p:nvSpPr>
          <p:cNvPr id="4" name="Slide Number Placeholder 3"/>
          <p:cNvSpPr>
            <a:spLocks noGrp="1"/>
          </p:cNvSpPr>
          <p:nvPr>
            <p:ph type="sldNum" sz="quarter" idx="10"/>
          </p:nvPr>
        </p:nvSpPr>
        <p:spPr/>
        <p:txBody>
          <a:bodyPr/>
          <a:lstStyle/>
          <a:p>
            <a:fld id="{D221B138-2D02-498C-8FD9-C953597A9A0C}" type="slidenum">
              <a:rPr lang="en-US" smtClean="0"/>
              <a:pPr/>
              <a:t>37</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Adopting an animal provides a home for a pet who doesn’t have one. It decreases the over-crowding in shelters as well as overpopulation in general across the country. There are more than enough</a:t>
            </a:r>
            <a:r>
              <a:rPr lang="en-US" baseline="0" dirty="0" smtClean="0"/>
              <a:t> homes available for these pets! You just have to willing to commit.</a:t>
            </a:r>
            <a:endParaRPr lang="en-US" dirty="0"/>
          </a:p>
        </p:txBody>
      </p:sp>
      <p:sp>
        <p:nvSpPr>
          <p:cNvPr id="4" name="Slide Number Placeholder 3"/>
          <p:cNvSpPr>
            <a:spLocks noGrp="1"/>
          </p:cNvSpPr>
          <p:nvPr>
            <p:ph type="sldNum" sz="quarter" idx="10"/>
          </p:nvPr>
        </p:nvSpPr>
        <p:spPr/>
        <p:txBody>
          <a:bodyPr/>
          <a:lstStyle/>
          <a:p>
            <a:fld id="{D221B138-2D02-498C-8FD9-C953597A9A0C}" type="slidenum">
              <a:rPr lang="en-US" smtClean="0"/>
              <a:pPr/>
              <a:t>38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indent="-457200"/>
            <a:r>
              <a:rPr lang="en-US" dirty="0" err="1" smtClean="0"/>
              <a:t>Florea</a:t>
            </a:r>
            <a:r>
              <a:rPr lang="en-US" dirty="0" smtClean="0"/>
              <a:t>, Adrian. </a:t>
            </a:r>
            <a:r>
              <a:rPr lang="en-US" i="1" dirty="0" err="1" smtClean="0"/>
              <a:t>perche</a:t>
            </a:r>
            <a:r>
              <a:rPr lang="en-US" i="1" dirty="0" smtClean="0"/>
              <a:t>' </a:t>
            </a:r>
            <a:r>
              <a:rPr lang="en-US" i="1" dirty="0" err="1" smtClean="0"/>
              <a:t>tu</a:t>
            </a:r>
            <a:r>
              <a:rPr lang="en-US" i="1" dirty="0" smtClean="0"/>
              <a:t> </a:t>
            </a:r>
            <a:r>
              <a:rPr lang="en-US" i="1" dirty="0" err="1" smtClean="0"/>
              <a:t>sai</a:t>
            </a:r>
            <a:r>
              <a:rPr lang="en-US" i="1" dirty="0" smtClean="0"/>
              <a:t> </a:t>
            </a:r>
            <a:r>
              <a:rPr lang="en-US" i="1" dirty="0" err="1" smtClean="0"/>
              <a:t>perche</a:t>
            </a:r>
            <a:r>
              <a:rPr lang="en-US" i="1" dirty="0" smtClean="0"/>
              <a:t>'</a:t>
            </a:r>
            <a:r>
              <a:rPr lang="en-US" dirty="0" smtClean="0"/>
              <a:t>. 16 Apr. 2007. </a:t>
            </a:r>
            <a:r>
              <a:rPr lang="en-US" i="1" dirty="0" err="1" smtClean="0"/>
              <a:t>Flickr</a:t>
            </a:r>
            <a:r>
              <a:rPr lang="en-US" dirty="0" smtClean="0"/>
              <a:t>. Yahoo, </a:t>
            </a:r>
            <a:r>
              <a:rPr lang="en-US" dirty="0" err="1" smtClean="0"/>
              <a:t>n.d</a:t>
            </a:r>
            <a:r>
              <a:rPr lang="en-US" dirty="0" smtClean="0"/>
              <a:t>. Web.</a:t>
            </a:r>
            <a:r>
              <a:rPr lang="en-US" baseline="0" dirty="0" smtClean="0"/>
              <a:t> </a:t>
            </a:r>
            <a:r>
              <a:rPr lang="en-US" dirty="0" smtClean="0"/>
              <a:t>30 Nov. 2011. </a:t>
            </a:r>
          </a:p>
          <a:p>
            <a:pPr indent="-457200"/>
            <a:r>
              <a:rPr lang="en-US" dirty="0" smtClean="0"/>
              <a:t>&lt;</a:t>
            </a:r>
            <a:r>
              <a:rPr lang="en-US" dirty="0" smtClean="0">
                <a:hlinkClick r:id="rId3"/>
              </a:rPr>
              <a:t>http://www.flickr.com/photos/addrien/423837626/in/</a:t>
            </a:r>
            <a:r>
              <a:rPr lang="en-US" dirty="0" smtClean="0"/>
              <a:t>photostream/&gt;.</a:t>
            </a:r>
          </a:p>
          <a:p>
            <a:endParaRPr lang="en-US" dirty="0"/>
          </a:p>
        </p:txBody>
      </p:sp>
      <p:sp>
        <p:nvSpPr>
          <p:cNvPr id="4" name="Slide Number Placeholder 3"/>
          <p:cNvSpPr>
            <a:spLocks noGrp="1"/>
          </p:cNvSpPr>
          <p:nvPr>
            <p:ph type="sldNum" sz="quarter" idx="10"/>
          </p:nvPr>
        </p:nvSpPr>
        <p:spPr/>
        <p:txBody>
          <a:bodyPr/>
          <a:lstStyle/>
          <a:p>
            <a:fld id="{D221B138-2D02-498C-8FD9-C953597A9A0C}"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Villaverde</a:t>
            </a:r>
            <a:r>
              <a:rPr lang="en-US" dirty="0" smtClean="0"/>
              <a:t>, Joaquin. "</a:t>
            </a:r>
            <a:r>
              <a:rPr lang="en-US" dirty="0" err="1" smtClean="0"/>
              <a:t>Botitas</a:t>
            </a:r>
            <a:r>
              <a:rPr lang="en-US" dirty="0" smtClean="0"/>
              <a:t>." 12 October 2011. Online image. </a:t>
            </a:r>
            <a:r>
              <a:rPr lang="en-US" u="sng" dirty="0" err="1" smtClean="0"/>
              <a:t>Flickr</a:t>
            </a:r>
            <a:r>
              <a:rPr lang="en-US" u="sng" dirty="0" smtClean="0"/>
              <a:t> Creative Commons</a:t>
            </a:r>
            <a:r>
              <a:rPr lang="en-US" dirty="0" smtClean="0"/>
              <a:t>. 3 November 2011. &lt;</a:t>
            </a:r>
            <a:br>
              <a:rPr lang="en-US" dirty="0" smtClean="0"/>
            </a:br>
            <a:r>
              <a:rPr lang="en-US" dirty="0" smtClean="0">
                <a:hlinkClick r:id="rId3"/>
              </a:rPr>
              <a:t>http://www.flickr.com/photos/soamplified/6280869761/in/photostream/</a:t>
            </a:r>
            <a:r>
              <a:rPr lang="en-US" dirty="0" smtClean="0"/>
              <a:t>&gt;</a:t>
            </a:r>
            <a:endParaRPr lang="en-US" dirty="0"/>
          </a:p>
        </p:txBody>
      </p:sp>
      <p:sp>
        <p:nvSpPr>
          <p:cNvPr id="4" name="Slide Number Placeholder 3"/>
          <p:cNvSpPr>
            <a:spLocks noGrp="1"/>
          </p:cNvSpPr>
          <p:nvPr>
            <p:ph type="sldNum" sz="quarter" idx="10"/>
          </p:nvPr>
        </p:nvSpPr>
        <p:spPr/>
        <p:txBody>
          <a:bodyPr/>
          <a:lstStyle/>
          <a:p>
            <a:fld id="{D221B138-2D02-498C-8FD9-C953597A9A0C}"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dirty="0" smtClean="0"/>
              <a:t>As</a:t>
            </a:r>
            <a:r>
              <a:rPr lang="en-US" baseline="0" dirty="0" smtClean="0"/>
              <a:t> a result of these three factors, there are over 8 million stray and unwanted cats and dogs in the United States. </a:t>
            </a:r>
            <a:endParaRPr lang="en-US" dirty="0"/>
          </a:p>
        </p:txBody>
      </p:sp>
      <p:sp>
        <p:nvSpPr>
          <p:cNvPr id="4" name="Slide Number Placeholder 3"/>
          <p:cNvSpPr>
            <a:spLocks noGrp="1"/>
          </p:cNvSpPr>
          <p:nvPr>
            <p:ph type="sldNum" sz="quarter" idx="10"/>
          </p:nvPr>
        </p:nvSpPr>
        <p:spPr/>
        <p:txBody>
          <a:bodyPr/>
          <a:lstStyle/>
          <a:p>
            <a:fld id="{D221B138-2D02-498C-8FD9-C953597A9A0C}" type="slidenum">
              <a:rPr lang="en-US" smtClean="0"/>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Beckner</a:t>
            </a:r>
            <a:r>
              <a:rPr lang="en-US" dirty="0" smtClean="0"/>
              <a:t>, Scott. </a:t>
            </a:r>
            <a:r>
              <a:rPr lang="en-US" i="1" dirty="0" smtClean="0"/>
              <a:t>Quite a Handful</a:t>
            </a:r>
            <a:r>
              <a:rPr lang="en-US" dirty="0" smtClean="0"/>
              <a:t>. </a:t>
            </a:r>
            <a:r>
              <a:rPr lang="en-US" dirty="0" err="1" smtClean="0"/>
              <a:t>N.d</a:t>
            </a:r>
            <a:r>
              <a:rPr lang="en-US" dirty="0" smtClean="0"/>
              <a:t>. </a:t>
            </a:r>
            <a:r>
              <a:rPr lang="en-US" i="1" dirty="0" err="1" smtClean="0"/>
              <a:t>Flickr</a:t>
            </a:r>
            <a:r>
              <a:rPr lang="en-US" dirty="0" smtClean="0"/>
              <a:t>. Yahoo, </a:t>
            </a:r>
            <a:r>
              <a:rPr lang="en-US" dirty="0" err="1" smtClean="0"/>
              <a:t>n.d</a:t>
            </a:r>
            <a:r>
              <a:rPr lang="en-US" dirty="0" smtClean="0"/>
              <a:t>. Web. 6 Dec. 2011. </a:t>
            </a:r>
            <a:br>
              <a:rPr lang="en-US" dirty="0" smtClean="0"/>
            </a:br>
            <a:r>
              <a:rPr lang="en-US" dirty="0" smtClean="0"/>
              <a:t>     &lt;http://www.flickr.com/photos/29949904@N00/481792646&gt;.</a:t>
            </a:r>
          </a:p>
          <a:p>
            <a:endParaRPr lang="en-US" dirty="0" smtClean="0"/>
          </a:p>
          <a:p>
            <a:pPr>
              <a:buFont typeface="Arial" pitchFamily="34" charset="0"/>
              <a:buNone/>
            </a:pPr>
            <a:r>
              <a:rPr lang="en-US" dirty="0" smtClean="0"/>
              <a:t>Irresponsible breeders are anyone who breeds</a:t>
            </a:r>
            <a:r>
              <a:rPr lang="en-US" baseline="0" dirty="0" smtClean="0"/>
              <a:t> dogs and cats simply for profit with absolutely no acknowledgment of the animal’s health and well-being. This is not to say that every breeder is an irresponsible one, however.</a:t>
            </a:r>
            <a:endParaRPr lang="en-US" dirty="0" smtClean="0"/>
          </a:p>
        </p:txBody>
      </p:sp>
      <p:sp>
        <p:nvSpPr>
          <p:cNvPr id="4" name="Slide Number Placeholder 3"/>
          <p:cNvSpPr>
            <a:spLocks noGrp="1"/>
          </p:cNvSpPr>
          <p:nvPr>
            <p:ph type="sldNum" sz="quarter" idx="10"/>
          </p:nvPr>
        </p:nvSpPr>
        <p:spPr/>
        <p:txBody>
          <a:bodyPr/>
          <a:lstStyle/>
          <a:p>
            <a:fld id="{D221B138-2D02-498C-8FD9-C953597A9A0C}" type="slidenum">
              <a:rPr lang="en-US" smtClean="0"/>
              <a:pPr/>
              <a:t>10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About 25% of dogs in shelters are</a:t>
            </a:r>
            <a:r>
              <a:rPr lang="en-US" baseline="0" dirty="0" smtClean="0"/>
              <a:t> purebred. </a:t>
            </a:r>
            <a:endParaRPr lang="en-US" dirty="0"/>
          </a:p>
        </p:txBody>
      </p:sp>
      <p:sp>
        <p:nvSpPr>
          <p:cNvPr id="4" name="Slide Number Placeholder 3"/>
          <p:cNvSpPr>
            <a:spLocks noGrp="1"/>
          </p:cNvSpPr>
          <p:nvPr>
            <p:ph type="sldNum" sz="quarter" idx="10"/>
          </p:nvPr>
        </p:nvSpPr>
        <p:spPr/>
        <p:txBody>
          <a:bodyPr/>
          <a:lstStyle/>
          <a:p>
            <a:fld id="{D221B138-2D02-498C-8FD9-C953597A9A0C}" type="slidenum">
              <a:rPr lang="en-US" smtClean="0"/>
              <a:pPr/>
              <a:t>11</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Irresponsible breeders</a:t>
            </a:r>
            <a:r>
              <a:rPr lang="en-US" baseline="0" dirty="0" smtClean="0"/>
              <a:t> range from your neighbor, to unlicensed breeders, to the most extreme puppy mills. Even pet stores contribute to this factor of overpopulation as they buy and sell the purebred dogs from said breeders because they are cheap and accessible. </a:t>
            </a:r>
            <a:endParaRPr lang="en-US" dirty="0"/>
          </a:p>
        </p:txBody>
      </p:sp>
      <p:sp>
        <p:nvSpPr>
          <p:cNvPr id="4" name="Slide Number Placeholder 3"/>
          <p:cNvSpPr>
            <a:spLocks noGrp="1"/>
          </p:cNvSpPr>
          <p:nvPr>
            <p:ph type="sldNum" sz="quarter" idx="10"/>
          </p:nvPr>
        </p:nvSpPr>
        <p:spPr/>
        <p:txBody>
          <a:bodyPr/>
          <a:lstStyle/>
          <a:p>
            <a:fld id="{D221B138-2D02-498C-8FD9-C953597A9A0C}"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A2495E9-09B6-4372-8990-781E57BD15AB}" type="datetimeFigureOut">
              <a:rPr lang="en-US" smtClean="0"/>
              <a:pPr/>
              <a:t>12/14/2011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E2CDA0-0A1F-4940-BEEC-EE29911B5CF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2495E9-09B6-4372-8990-781E57BD15AB}" type="datetimeFigureOut">
              <a:rPr lang="en-US" smtClean="0"/>
              <a:pPr/>
              <a:t>12/14/2011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E2CDA0-0A1F-4940-BEEC-EE29911B5CF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2495E9-09B6-4372-8990-781E57BD15AB}" type="datetimeFigureOut">
              <a:rPr lang="en-US" smtClean="0"/>
              <a:pPr/>
              <a:t>12/14/2011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E2CDA0-0A1F-4940-BEEC-EE29911B5CF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2495E9-09B6-4372-8990-781E57BD15AB}" type="datetimeFigureOut">
              <a:rPr lang="en-US" smtClean="0"/>
              <a:pPr/>
              <a:t>12/14/2011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E2CDA0-0A1F-4940-BEEC-EE29911B5CF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A2495E9-09B6-4372-8990-781E57BD15AB}" type="datetimeFigureOut">
              <a:rPr lang="en-US" smtClean="0"/>
              <a:pPr/>
              <a:t>12/14/2011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E2CDA0-0A1F-4940-BEEC-EE29911B5CF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A2495E9-09B6-4372-8990-781E57BD15AB}" type="datetimeFigureOut">
              <a:rPr lang="en-US" smtClean="0"/>
              <a:pPr/>
              <a:t>12/14/2011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E2CDA0-0A1F-4940-BEEC-EE29911B5CF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A2495E9-09B6-4372-8990-781E57BD15AB}" type="datetimeFigureOut">
              <a:rPr lang="en-US" smtClean="0"/>
              <a:pPr/>
              <a:t>12/14/2011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E2CDA0-0A1F-4940-BEEC-EE29911B5CF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A2495E9-09B6-4372-8990-781E57BD15AB}" type="datetimeFigureOut">
              <a:rPr lang="en-US" smtClean="0"/>
              <a:pPr/>
              <a:t>12/14/2011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E2CDA0-0A1F-4940-BEEC-EE29911B5CF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2495E9-09B6-4372-8990-781E57BD15AB}" type="datetimeFigureOut">
              <a:rPr lang="en-US" smtClean="0"/>
              <a:pPr/>
              <a:t>12/14/2011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E2CDA0-0A1F-4940-BEEC-EE29911B5CF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2495E9-09B6-4372-8990-781E57BD15AB}" type="datetimeFigureOut">
              <a:rPr lang="en-US" smtClean="0"/>
              <a:pPr/>
              <a:t>12/14/2011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E2CDA0-0A1F-4940-BEEC-EE29911B5CF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2495E9-09B6-4372-8990-781E57BD15AB}" type="datetimeFigureOut">
              <a:rPr lang="en-US" smtClean="0"/>
              <a:pPr/>
              <a:t>12/14/2011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E2CDA0-0A1F-4940-BEEC-EE29911B5CF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2495E9-09B6-4372-8990-781E57BD15AB}" type="datetimeFigureOut">
              <a:rPr lang="en-US" smtClean="0"/>
              <a:pPr/>
              <a:t>12/14/2011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E2CDA0-0A1F-4940-BEEC-EE29911B5CF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erche tu sai perche half cat.jpg"/>
          <p:cNvPicPr>
            <a:picLocks noChangeAspect="1"/>
          </p:cNvPicPr>
          <p:nvPr/>
        </p:nvPicPr>
        <p:blipFill>
          <a:blip r:embed="rId3" cstate="print"/>
          <a:srcRect r="13241"/>
          <a:stretch>
            <a:fillRect/>
          </a:stretch>
        </p:blipFill>
        <p:spPr>
          <a:xfrm>
            <a:off x="3505200" y="0"/>
            <a:ext cx="5638800" cy="6858000"/>
          </a:xfrm>
          <a:prstGeom prst="rect">
            <a:avLst/>
          </a:prstGeom>
        </p:spPr>
      </p:pic>
      <p:sp>
        <p:nvSpPr>
          <p:cNvPr id="7" name="TextBox 6"/>
          <p:cNvSpPr txBox="1"/>
          <p:nvPr/>
        </p:nvSpPr>
        <p:spPr>
          <a:xfrm>
            <a:off x="762000" y="762000"/>
            <a:ext cx="3733800" cy="523220"/>
          </a:xfrm>
          <a:prstGeom prst="rect">
            <a:avLst/>
          </a:prstGeom>
          <a:noFill/>
        </p:spPr>
        <p:txBody>
          <a:bodyPr wrap="square" rtlCol="0">
            <a:spAutoFit/>
          </a:bodyPr>
          <a:lstStyle/>
          <a:p>
            <a:r>
              <a:rPr lang="en-US" sz="2800" b="1" dirty="0" smtClean="0">
                <a:solidFill>
                  <a:schemeClr val="accent6"/>
                </a:solidFill>
                <a:latin typeface="Arial" pitchFamily="34" charset="0"/>
                <a:cs typeface="Arial" pitchFamily="34" charset="0"/>
              </a:rPr>
              <a:t>Pet overpopulation</a:t>
            </a:r>
            <a:endParaRPr lang="en-US" sz="2800" b="1" dirty="0">
              <a:solidFill>
                <a:schemeClr val="accent6"/>
              </a:solidFill>
              <a:latin typeface="Arial" pitchFamily="34" charset="0"/>
              <a:cs typeface="Arial" pitchFamily="34" charset="0"/>
            </a:endParaRPr>
          </a:p>
        </p:txBody>
      </p:sp>
      <p:sp>
        <p:nvSpPr>
          <p:cNvPr id="8" name="TextBox 7"/>
          <p:cNvSpPr txBox="1"/>
          <p:nvPr/>
        </p:nvSpPr>
        <p:spPr>
          <a:xfrm>
            <a:off x="457200" y="1106269"/>
            <a:ext cx="3962400" cy="646331"/>
          </a:xfrm>
          <a:prstGeom prst="rect">
            <a:avLst/>
          </a:prstGeom>
          <a:noFill/>
        </p:spPr>
        <p:txBody>
          <a:bodyPr wrap="square" rtlCol="0">
            <a:spAutoFit/>
          </a:bodyPr>
          <a:lstStyle/>
          <a:p>
            <a:pPr algn="ctr"/>
            <a:r>
              <a:rPr lang="en-US" dirty="0"/>
              <a:t>i</a:t>
            </a:r>
            <a:r>
              <a:rPr lang="en-US" dirty="0" smtClean="0"/>
              <a:t>s a rising problem in the United States,</a:t>
            </a:r>
          </a:p>
          <a:p>
            <a:pPr algn="ctr"/>
            <a:r>
              <a:rPr lang="en-US" dirty="0" smtClean="0"/>
              <a:t>but it can be resolved by</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itter of puppies.jpg"/>
          <p:cNvPicPr>
            <a:picLocks noChangeAspect="1"/>
          </p:cNvPicPr>
          <p:nvPr/>
        </p:nvPicPr>
        <p:blipFill>
          <a:blip r:embed="rId3" cstate="print"/>
          <a:srcRect r="503" b="2174"/>
          <a:stretch>
            <a:fillRect/>
          </a:stretch>
        </p:blipFill>
        <p:spPr>
          <a:xfrm>
            <a:off x="0" y="0"/>
            <a:ext cx="9144000" cy="6858000"/>
          </a:xfrm>
          <a:prstGeom prst="rect">
            <a:avLst/>
          </a:prstGeom>
        </p:spPr>
      </p:pic>
      <p:sp>
        <p:nvSpPr>
          <p:cNvPr id="5" name="Rounded Rectangle 4"/>
          <p:cNvSpPr/>
          <p:nvPr/>
        </p:nvSpPr>
        <p:spPr>
          <a:xfrm>
            <a:off x="1066800" y="5105400"/>
            <a:ext cx="7010400" cy="1066800"/>
          </a:xfrm>
          <a:prstGeom prst="roundRect">
            <a:avLst/>
          </a:prstGeom>
          <a:solidFill>
            <a:schemeClr val="accent6">
              <a:lumMod val="75000"/>
              <a:alpha val="5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371600" y="5181600"/>
            <a:ext cx="6705600" cy="830997"/>
          </a:xfrm>
          <a:prstGeom prst="rect">
            <a:avLst/>
          </a:prstGeom>
          <a:noFill/>
        </p:spPr>
        <p:txBody>
          <a:bodyPr wrap="square" rtlCol="0">
            <a:spAutoFit/>
          </a:bodyPr>
          <a:lstStyle/>
          <a:p>
            <a:r>
              <a:rPr lang="en-US" sz="4800" dirty="0" smtClean="0">
                <a:solidFill>
                  <a:schemeClr val="bg1">
                    <a:lumMod val="95000"/>
                  </a:schemeClr>
                </a:solidFill>
                <a:latin typeface="Arial" pitchFamily="34" charset="0"/>
                <a:cs typeface="Arial" pitchFamily="34" charset="0"/>
              </a:rPr>
              <a:t>Irresponsible breeding</a:t>
            </a:r>
            <a:endParaRPr lang="en-US" sz="4800" dirty="0">
              <a:solidFill>
                <a:schemeClr val="bg1">
                  <a:lumMod val="95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Oval 5"/>
          <p:cNvSpPr/>
          <p:nvPr/>
        </p:nvSpPr>
        <p:spPr>
          <a:xfrm>
            <a:off x="1371600" y="457200"/>
            <a:ext cx="5943600" cy="56388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e 6"/>
          <p:cNvSpPr/>
          <p:nvPr/>
        </p:nvSpPr>
        <p:spPr>
          <a:xfrm>
            <a:off x="1371600" y="457200"/>
            <a:ext cx="5943600" cy="5638800"/>
          </a:xfrm>
          <a:prstGeom prst="pie">
            <a:avLst>
              <a:gd name="adj1" fmla="val 18457"/>
              <a:gd name="adj2" fmla="val 16200000"/>
            </a:avLst>
          </a:prstGeom>
          <a:solidFill>
            <a:schemeClr val="bg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Rectangle 7"/>
          <p:cNvSpPr/>
          <p:nvPr/>
        </p:nvSpPr>
        <p:spPr>
          <a:xfrm>
            <a:off x="2362200" y="3657600"/>
            <a:ext cx="2286000" cy="1323439"/>
          </a:xfrm>
          <a:prstGeom prst="rect">
            <a:avLst/>
          </a:prstGeom>
        </p:spPr>
        <p:txBody>
          <a:bodyPr wrap="square">
            <a:spAutoFit/>
          </a:bodyPr>
          <a:lstStyle/>
          <a:p>
            <a:r>
              <a:rPr lang="en-US" sz="8000" dirty="0" smtClean="0">
                <a:latin typeface="Arial" pitchFamily="34" charset="0"/>
                <a:cs typeface="Arial" pitchFamily="34" charset="0"/>
              </a:rPr>
              <a:t>25%</a:t>
            </a:r>
            <a:endParaRPr lang="en-US" sz="8000" dirty="0">
              <a:latin typeface="Arial" pitchFamily="34" charset="0"/>
              <a:cs typeface="Arial" pitchFamily="34" charset="0"/>
            </a:endParaRPr>
          </a:p>
        </p:txBody>
      </p:sp>
      <p:cxnSp>
        <p:nvCxnSpPr>
          <p:cNvPr id="10" name="Curved Connector 9"/>
          <p:cNvCxnSpPr/>
          <p:nvPr/>
        </p:nvCxnSpPr>
        <p:spPr>
          <a:xfrm rot="5400000" flipH="1" flipV="1">
            <a:off x="2628900" y="2400300"/>
            <a:ext cx="1752600" cy="1066800"/>
          </a:xfrm>
          <a:prstGeom prst="curvedConnector3">
            <a:avLst>
              <a:gd name="adj1" fmla="val 100265"/>
            </a:avLst>
          </a:prstGeom>
          <a:ln w="381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609600"/>
            <a:ext cx="7162800" cy="923330"/>
          </a:xfrm>
          <a:prstGeom prst="rect">
            <a:avLst/>
          </a:prstGeom>
        </p:spPr>
        <p:txBody>
          <a:bodyPr wrap="square">
            <a:spAutoFit/>
          </a:bodyPr>
          <a:lstStyle/>
          <a:p>
            <a:r>
              <a:rPr lang="en-US" sz="5400" dirty="0" smtClean="0">
                <a:latin typeface="Arial" pitchFamily="34" charset="0"/>
                <a:cs typeface="Arial" pitchFamily="34" charset="0"/>
              </a:rPr>
              <a:t>Irresponsible breeding</a:t>
            </a:r>
            <a:endParaRPr lang="en-US" sz="5400" dirty="0">
              <a:latin typeface="Arial" pitchFamily="34" charset="0"/>
              <a:cs typeface="Arial" pitchFamily="34" charset="0"/>
            </a:endParaRPr>
          </a:p>
        </p:txBody>
      </p:sp>
      <p:cxnSp>
        <p:nvCxnSpPr>
          <p:cNvPr id="10" name="Straight Connector 9"/>
          <p:cNvCxnSpPr/>
          <p:nvPr/>
        </p:nvCxnSpPr>
        <p:spPr>
          <a:xfrm>
            <a:off x="4343400" y="1676400"/>
            <a:ext cx="0" cy="1066800"/>
          </a:xfrm>
          <a:prstGeom prst="line">
            <a:avLst/>
          </a:prstGeom>
          <a:ln w="38100" cap="rnd">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2057400" y="2743200"/>
            <a:ext cx="4495800"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057400" y="2743200"/>
            <a:ext cx="0" cy="1524000"/>
          </a:xfrm>
          <a:prstGeom prst="line">
            <a:avLst/>
          </a:prstGeom>
          <a:ln w="38100" cap="rnd">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343400" y="2743200"/>
            <a:ext cx="0" cy="1447800"/>
          </a:xfrm>
          <a:prstGeom prst="line">
            <a:avLst/>
          </a:prstGeom>
          <a:ln w="38100" cap="rnd">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6553200" y="2743200"/>
            <a:ext cx="0" cy="1447800"/>
          </a:xfrm>
          <a:prstGeom prst="line">
            <a:avLst/>
          </a:prstGeom>
          <a:ln w="38100" cap="rnd">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295400" y="4267200"/>
            <a:ext cx="1524000" cy="830997"/>
          </a:xfrm>
          <a:prstGeom prst="rect">
            <a:avLst/>
          </a:prstGeom>
          <a:noFill/>
        </p:spPr>
        <p:txBody>
          <a:bodyPr wrap="square" rtlCol="0">
            <a:spAutoFit/>
          </a:bodyPr>
          <a:lstStyle/>
          <a:p>
            <a:pPr algn="ctr"/>
            <a:r>
              <a:rPr lang="en-US" sz="2400" dirty="0" smtClean="0">
                <a:latin typeface="Arial" pitchFamily="34" charset="0"/>
                <a:cs typeface="Arial" pitchFamily="34" charset="0"/>
              </a:rPr>
              <a:t>Your Neighbor</a:t>
            </a:r>
            <a:endParaRPr lang="en-US" sz="2400" dirty="0">
              <a:latin typeface="Arial" pitchFamily="34" charset="0"/>
              <a:cs typeface="Arial" pitchFamily="34" charset="0"/>
            </a:endParaRPr>
          </a:p>
        </p:txBody>
      </p:sp>
      <p:sp>
        <p:nvSpPr>
          <p:cNvPr id="24" name="TextBox 23"/>
          <p:cNvSpPr txBox="1"/>
          <p:nvPr/>
        </p:nvSpPr>
        <p:spPr>
          <a:xfrm>
            <a:off x="3429000" y="4191000"/>
            <a:ext cx="1905000" cy="830997"/>
          </a:xfrm>
          <a:prstGeom prst="rect">
            <a:avLst/>
          </a:prstGeom>
          <a:noFill/>
        </p:spPr>
        <p:txBody>
          <a:bodyPr wrap="square" rtlCol="0">
            <a:spAutoFit/>
          </a:bodyPr>
          <a:lstStyle/>
          <a:p>
            <a:pPr algn="ctr"/>
            <a:r>
              <a:rPr lang="en-US" sz="2400" dirty="0" smtClean="0">
                <a:latin typeface="Arial" pitchFamily="34" charset="0"/>
                <a:cs typeface="Arial" pitchFamily="34" charset="0"/>
              </a:rPr>
              <a:t>Puppy Mills/ Pet Stores</a:t>
            </a:r>
            <a:endParaRPr lang="en-US" sz="2400" dirty="0">
              <a:latin typeface="Arial" pitchFamily="34" charset="0"/>
              <a:cs typeface="Arial" pitchFamily="34" charset="0"/>
            </a:endParaRPr>
          </a:p>
        </p:txBody>
      </p:sp>
      <p:sp>
        <p:nvSpPr>
          <p:cNvPr id="25" name="TextBox 24"/>
          <p:cNvSpPr txBox="1"/>
          <p:nvPr/>
        </p:nvSpPr>
        <p:spPr>
          <a:xfrm>
            <a:off x="5638800" y="4267200"/>
            <a:ext cx="1828800" cy="830997"/>
          </a:xfrm>
          <a:prstGeom prst="rect">
            <a:avLst/>
          </a:prstGeom>
          <a:noFill/>
        </p:spPr>
        <p:txBody>
          <a:bodyPr wrap="square" rtlCol="0">
            <a:spAutoFit/>
          </a:bodyPr>
          <a:lstStyle/>
          <a:p>
            <a:pPr algn="ctr"/>
            <a:r>
              <a:rPr lang="en-US" sz="2400" dirty="0" smtClean="0">
                <a:latin typeface="Arial" pitchFamily="34" charset="0"/>
                <a:cs typeface="Arial" pitchFamily="34" charset="0"/>
              </a:rPr>
              <a:t>Unlicensed</a:t>
            </a:r>
          </a:p>
          <a:p>
            <a:pPr algn="ctr"/>
            <a:r>
              <a:rPr lang="en-US" sz="2400" dirty="0" smtClean="0">
                <a:latin typeface="Arial" pitchFamily="34" charset="0"/>
                <a:cs typeface="Arial" pitchFamily="34" charset="0"/>
              </a:rPr>
              <a:t>Breeders</a:t>
            </a:r>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28800" y="1143000"/>
            <a:ext cx="5791200" cy="769441"/>
          </a:xfrm>
          <a:prstGeom prst="rect">
            <a:avLst/>
          </a:prstGeom>
          <a:noFill/>
        </p:spPr>
        <p:txBody>
          <a:bodyPr wrap="square" rtlCol="0">
            <a:spAutoFit/>
          </a:bodyPr>
          <a:lstStyle/>
          <a:p>
            <a:r>
              <a:rPr lang="en-US" sz="4400" dirty="0" smtClean="0">
                <a:latin typeface="Arial" pitchFamily="34" charset="0"/>
                <a:cs typeface="Arial" pitchFamily="34" charset="0"/>
              </a:rPr>
              <a:t>Responsible Breeding</a:t>
            </a:r>
            <a:endParaRPr lang="en-US" sz="4400" dirty="0">
              <a:latin typeface="Arial" pitchFamily="34" charset="0"/>
              <a:cs typeface="Arial" pitchFamily="34" charset="0"/>
            </a:endParaRPr>
          </a:p>
        </p:txBody>
      </p:sp>
      <p:sp>
        <p:nvSpPr>
          <p:cNvPr id="4" name="TextBox 3"/>
          <p:cNvSpPr txBox="1"/>
          <p:nvPr/>
        </p:nvSpPr>
        <p:spPr>
          <a:xfrm>
            <a:off x="2133600" y="2286000"/>
            <a:ext cx="4572000" cy="461665"/>
          </a:xfrm>
          <a:prstGeom prst="rect">
            <a:avLst/>
          </a:prstGeom>
          <a:noFill/>
        </p:spPr>
        <p:txBody>
          <a:bodyPr wrap="square" rtlCol="0">
            <a:spAutoFit/>
          </a:bodyPr>
          <a:lstStyle/>
          <a:p>
            <a:r>
              <a:rPr lang="en-US" sz="2400" dirty="0" smtClean="0">
                <a:latin typeface="Arial" pitchFamily="34" charset="0"/>
                <a:cs typeface="Arial" pitchFamily="34" charset="0"/>
              </a:rPr>
              <a:t>Don’t sell to pet stores</a:t>
            </a:r>
            <a:endParaRPr lang="en-US" sz="2400" dirty="0">
              <a:latin typeface="Arial" pitchFamily="34" charset="0"/>
              <a:cs typeface="Arial" pitchFamily="34" charset="0"/>
            </a:endParaRPr>
          </a:p>
        </p:txBody>
      </p:sp>
      <p:cxnSp>
        <p:nvCxnSpPr>
          <p:cNvPr id="6" name="Straight Connector 5"/>
          <p:cNvCxnSpPr/>
          <p:nvPr/>
        </p:nvCxnSpPr>
        <p:spPr>
          <a:xfrm>
            <a:off x="1752600" y="2514600"/>
            <a:ext cx="152400" cy="228600"/>
          </a:xfrm>
          <a:prstGeom prst="line">
            <a:avLst/>
          </a:prstGeom>
          <a:ln w="38100" cap="rnd">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1905000" y="1981200"/>
            <a:ext cx="228600" cy="762000"/>
          </a:xfrm>
          <a:prstGeom prst="line">
            <a:avLst/>
          </a:prstGeom>
          <a:ln w="38100" cap="rnd">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28800" y="1143000"/>
            <a:ext cx="5791200" cy="769441"/>
          </a:xfrm>
          <a:prstGeom prst="rect">
            <a:avLst/>
          </a:prstGeom>
          <a:noFill/>
        </p:spPr>
        <p:txBody>
          <a:bodyPr wrap="square" rtlCol="0">
            <a:spAutoFit/>
          </a:bodyPr>
          <a:lstStyle/>
          <a:p>
            <a:r>
              <a:rPr lang="en-US" sz="4400" dirty="0" smtClean="0">
                <a:latin typeface="Arial" pitchFamily="34" charset="0"/>
                <a:cs typeface="Arial" pitchFamily="34" charset="0"/>
              </a:rPr>
              <a:t>Responsible Breeding</a:t>
            </a:r>
            <a:endParaRPr lang="en-US" sz="4400" dirty="0">
              <a:latin typeface="Arial" pitchFamily="34" charset="0"/>
              <a:cs typeface="Arial" pitchFamily="34" charset="0"/>
            </a:endParaRPr>
          </a:p>
        </p:txBody>
      </p:sp>
      <p:sp>
        <p:nvSpPr>
          <p:cNvPr id="4" name="TextBox 3"/>
          <p:cNvSpPr txBox="1"/>
          <p:nvPr/>
        </p:nvSpPr>
        <p:spPr>
          <a:xfrm>
            <a:off x="2133600" y="2286000"/>
            <a:ext cx="4572000" cy="461665"/>
          </a:xfrm>
          <a:prstGeom prst="rect">
            <a:avLst/>
          </a:prstGeom>
          <a:noFill/>
        </p:spPr>
        <p:txBody>
          <a:bodyPr wrap="square" rtlCol="0">
            <a:spAutoFit/>
          </a:bodyPr>
          <a:lstStyle/>
          <a:p>
            <a:r>
              <a:rPr lang="en-US" sz="2400" dirty="0" smtClean="0">
                <a:latin typeface="Arial" pitchFamily="34" charset="0"/>
                <a:cs typeface="Arial" pitchFamily="34" charset="0"/>
              </a:rPr>
              <a:t>Don’t sell to pet stores</a:t>
            </a:r>
            <a:endParaRPr lang="en-US" sz="2400" dirty="0">
              <a:latin typeface="Arial" pitchFamily="34" charset="0"/>
              <a:cs typeface="Arial" pitchFamily="34" charset="0"/>
            </a:endParaRPr>
          </a:p>
        </p:txBody>
      </p:sp>
      <p:sp>
        <p:nvSpPr>
          <p:cNvPr id="6" name="Rectangle 5"/>
          <p:cNvSpPr/>
          <p:nvPr/>
        </p:nvSpPr>
        <p:spPr>
          <a:xfrm>
            <a:off x="2133600" y="3048000"/>
            <a:ext cx="3900427" cy="461665"/>
          </a:xfrm>
          <a:prstGeom prst="rect">
            <a:avLst/>
          </a:prstGeom>
        </p:spPr>
        <p:txBody>
          <a:bodyPr wrap="none">
            <a:spAutoFit/>
          </a:bodyPr>
          <a:lstStyle/>
          <a:p>
            <a:r>
              <a:rPr lang="en-US" sz="2400" dirty="0" smtClean="0">
                <a:latin typeface="Arial" pitchFamily="34" charset="0"/>
                <a:cs typeface="Arial" pitchFamily="34" charset="0"/>
              </a:rPr>
              <a:t>Screen prospective owners</a:t>
            </a:r>
            <a:endParaRPr lang="en-US" sz="2400" dirty="0">
              <a:latin typeface="Arial" pitchFamily="34" charset="0"/>
              <a:cs typeface="Arial" pitchFamily="34" charset="0"/>
            </a:endParaRPr>
          </a:p>
        </p:txBody>
      </p:sp>
      <p:cxnSp>
        <p:nvCxnSpPr>
          <p:cNvPr id="7" name="Straight Connector 6"/>
          <p:cNvCxnSpPr/>
          <p:nvPr/>
        </p:nvCxnSpPr>
        <p:spPr>
          <a:xfrm>
            <a:off x="1752600" y="2514600"/>
            <a:ext cx="152400" cy="228600"/>
          </a:xfrm>
          <a:prstGeom prst="line">
            <a:avLst/>
          </a:prstGeom>
          <a:ln w="38100" cap="rnd">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V="1">
            <a:off x="1905000" y="1981200"/>
            <a:ext cx="228600" cy="762000"/>
          </a:xfrm>
          <a:prstGeom prst="line">
            <a:avLst/>
          </a:prstGeom>
          <a:ln w="38100" cap="rnd">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752600" y="3124200"/>
            <a:ext cx="152400" cy="228600"/>
          </a:xfrm>
          <a:prstGeom prst="line">
            <a:avLst/>
          </a:prstGeom>
          <a:ln w="38100" cap="rnd">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1905000" y="2590800"/>
            <a:ext cx="228600" cy="762000"/>
          </a:xfrm>
          <a:prstGeom prst="line">
            <a:avLst/>
          </a:prstGeom>
          <a:ln w="38100" cap="rnd">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28800" y="1143000"/>
            <a:ext cx="5791200" cy="769441"/>
          </a:xfrm>
          <a:prstGeom prst="rect">
            <a:avLst/>
          </a:prstGeom>
          <a:noFill/>
        </p:spPr>
        <p:txBody>
          <a:bodyPr wrap="square" rtlCol="0">
            <a:spAutoFit/>
          </a:bodyPr>
          <a:lstStyle/>
          <a:p>
            <a:r>
              <a:rPr lang="en-US" sz="4400" dirty="0" smtClean="0">
                <a:latin typeface="Arial" pitchFamily="34" charset="0"/>
                <a:cs typeface="Arial" pitchFamily="34" charset="0"/>
              </a:rPr>
              <a:t>Responsible Breeding</a:t>
            </a:r>
            <a:endParaRPr lang="en-US" sz="4400" dirty="0">
              <a:latin typeface="Arial" pitchFamily="34" charset="0"/>
              <a:cs typeface="Arial" pitchFamily="34" charset="0"/>
            </a:endParaRPr>
          </a:p>
        </p:txBody>
      </p:sp>
      <p:sp>
        <p:nvSpPr>
          <p:cNvPr id="4" name="TextBox 3"/>
          <p:cNvSpPr txBox="1"/>
          <p:nvPr/>
        </p:nvSpPr>
        <p:spPr>
          <a:xfrm>
            <a:off x="2133600" y="2286000"/>
            <a:ext cx="4572000" cy="461665"/>
          </a:xfrm>
          <a:prstGeom prst="rect">
            <a:avLst/>
          </a:prstGeom>
          <a:noFill/>
        </p:spPr>
        <p:txBody>
          <a:bodyPr wrap="square" rtlCol="0">
            <a:spAutoFit/>
          </a:bodyPr>
          <a:lstStyle/>
          <a:p>
            <a:r>
              <a:rPr lang="en-US" sz="2400" dirty="0" smtClean="0">
                <a:latin typeface="Arial" pitchFamily="34" charset="0"/>
                <a:cs typeface="Arial" pitchFamily="34" charset="0"/>
              </a:rPr>
              <a:t>Don’t sell to pet stores</a:t>
            </a:r>
            <a:endParaRPr lang="en-US" sz="2400" dirty="0">
              <a:latin typeface="Arial" pitchFamily="34" charset="0"/>
              <a:cs typeface="Arial" pitchFamily="34" charset="0"/>
            </a:endParaRPr>
          </a:p>
        </p:txBody>
      </p:sp>
      <p:sp>
        <p:nvSpPr>
          <p:cNvPr id="6" name="Rectangle 5"/>
          <p:cNvSpPr/>
          <p:nvPr/>
        </p:nvSpPr>
        <p:spPr>
          <a:xfrm>
            <a:off x="2133600" y="3048000"/>
            <a:ext cx="3900427" cy="461665"/>
          </a:xfrm>
          <a:prstGeom prst="rect">
            <a:avLst/>
          </a:prstGeom>
        </p:spPr>
        <p:txBody>
          <a:bodyPr wrap="none">
            <a:spAutoFit/>
          </a:bodyPr>
          <a:lstStyle/>
          <a:p>
            <a:r>
              <a:rPr lang="en-US" sz="2400" dirty="0" smtClean="0">
                <a:latin typeface="Arial" pitchFamily="34" charset="0"/>
                <a:cs typeface="Arial" pitchFamily="34" charset="0"/>
              </a:rPr>
              <a:t>Screen prospective owners</a:t>
            </a:r>
            <a:endParaRPr lang="en-US" sz="2400" dirty="0">
              <a:latin typeface="Arial" pitchFamily="34" charset="0"/>
              <a:cs typeface="Arial" pitchFamily="34" charset="0"/>
            </a:endParaRPr>
          </a:p>
        </p:txBody>
      </p:sp>
      <p:sp>
        <p:nvSpPr>
          <p:cNvPr id="8" name="Rectangle 7"/>
          <p:cNvSpPr/>
          <p:nvPr/>
        </p:nvSpPr>
        <p:spPr>
          <a:xfrm>
            <a:off x="2133600" y="3886200"/>
            <a:ext cx="3352200" cy="461665"/>
          </a:xfrm>
          <a:prstGeom prst="rect">
            <a:avLst/>
          </a:prstGeom>
        </p:spPr>
        <p:txBody>
          <a:bodyPr wrap="none">
            <a:spAutoFit/>
          </a:bodyPr>
          <a:lstStyle/>
          <a:p>
            <a:r>
              <a:rPr lang="en-US" sz="2400" dirty="0" smtClean="0">
                <a:latin typeface="Arial" pitchFamily="34" charset="0"/>
                <a:cs typeface="Arial" pitchFamily="34" charset="0"/>
              </a:rPr>
              <a:t>Pets are in good health</a:t>
            </a:r>
            <a:endParaRPr lang="en-US" sz="2400" dirty="0">
              <a:latin typeface="Arial" pitchFamily="34" charset="0"/>
              <a:cs typeface="Arial" pitchFamily="34" charset="0"/>
            </a:endParaRPr>
          </a:p>
        </p:txBody>
      </p:sp>
      <p:cxnSp>
        <p:nvCxnSpPr>
          <p:cNvPr id="9" name="Straight Connector 8"/>
          <p:cNvCxnSpPr/>
          <p:nvPr/>
        </p:nvCxnSpPr>
        <p:spPr>
          <a:xfrm>
            <a:off x="1752600" y="2514600"/>
            <a:ext cx="152400" cy="228600"/>
          </a:xfrm>
          <a:prstGeom prst="line">
            <a:avLst/>
          </a:prstGeom>
          <a:ln w="38100" cap="rnd">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1905000" y="1981200"/>
            <a:ext cx="228600" cy="762000"/>
          </a:xfrm>
          <a:prstGeom prst="line">
            <a:avLst/>
          </a:prstGeom>
          <a:ln w="38100" cap="rnd">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752600" y="3124200"/>
            <a:ext cx="152400" cy="228600"/>
          </a:xfrm>
          <a:prstGeom prst="line">
            <a:avLst/>
          </a:prstGeom>
          <a:ln w="38100" cap="rnd">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1905000" y="2590800"/>
            <a:ext cx="228600" cy="762000"/>
          </a:xfrm>
          <a:prstGeom prst="line">
            <a:avLst/>
          </a:prstGeom>
          <a:ln w="38100" cap="rnd">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752600" y="3962400"/>
            <a:ext cx="152400" cy="228600"/>
          </a:xfrm>
          <a:prstGeom prst="line">
            <a:avLst/>
          </a:prstGeom>
          <a:ln w="38100" cap="rnd">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1905000" y="3429000"/>
            <a:ext cx="228600" cy="762000"/>
          </a:xfrm>
          <a:prstGeom prst="line">
            <a:avLst/>
          </a:prstGeom>
          <a:ln w="38100" cap="rnd">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28800" y="1143000"/>
            <a:ext cx="5791200" cy="769441"/>
          </a:xfrm>
          <a:prstGeom prst="rect">
            <a:avLst/>
          </a:prstGeom>
          <a:noFill/>
        </p:spPr>
        <p:txBody>
          <a:bodyPr wrap="square" rtlCol="0">
            <a:spAutoFit/>
          </a:bodyPr>
          <a:lstStyle/>
          <a:p>
            <a:r>
              <a:rPr lang="en-US" sz="4400" dirty="0" smtClean="0">
                <a:latin typeface="Arial" pitchFamily="34" charset="0"/>
                <a:cs typeface="Arial" pitchFamily="34" charset="0"/>
              </a:rPr>
              <a:t>Responsible Breeding</a:t>
            </a:r>
            <a:endParaRPr lang="en-US" sz="4400" dirty="0">
              <a:latin typeface="Arial" pitchFamily="34" charset="0"/>
              <a:cs typeface="Arial" pitchFamily="34" charset="0"/>
            </a:endParaRPr>
          </a:p>
        </p:txBody>
      </p:sp>
      <p:sp>
        <p:nvSpPr>
          <p:cNvPr id="4" name="TextBox 3"/>
          <p:cNvSpPr txBox="1"/>
          <p:nvPr/>
        </p:nvSpPr>
        <p:spPr>
          <a:xfrm>
            <a:off x="2133600" y="2286000"/>
            <a:ext cx="4572000" cy="461665"/>
          </a:xfrm>
          <a:prstGeom prst="rect">
            <a:avLst/>
          </a:prstGeom>
          <a:noFill/>
        </p:spPr>
        <p:txBody>
          <a:bodyPr wrap="square" rtlCol="0">
            <a:spAutoFit/>
          </a:bodyPr>
          <a:lstStyle/>
          <a:p>
            <a:r>
              <a:rPr lang="en-US" sz="2400" dirty="0" smtClean="0">
                <a:latin typeface="Arial" pitchFamily="34" charset="0"/>
                <a:cs typeface="Arial" pitchFamily="34" charset="0"/>
              </a:rPr>
              <a:t>Don’t sell to pet stores</a:t>
            </a:r>
            <a:endParaRPr lang="en-US" sz="2400" dirty="0">
              <a:latin typeface="Arial" pitchFamily="34" charset="0"/>
              <a:cs typeface="Arial" pitchFamily="34" charset="0"/>
            </a:endParaRPr>
          </a:p>
        </p:txBody>
      </p:sp>
      <p:sp>
        <p:nvSpPr>
          <p:cNvPr id="6" name="Rectangle 5"/>
          <p:cNvSpPr/>
          <p:nvPr/>
        </p:nvSpPr>
        <p:spPr>
          <a:xfrm>
            <a:off x="2133600" y="3048000"/>
            <a:ext cx="3900427" cy="461665"/>
          </a:xfrm>
          <a:prstGeom prst="rect">
            <a:avLst/>
          </a:prstGeom>
        </p:spPr>
        <p:txBody>
          <a:bodyPr wrap="none">
            <a:spAutoFit/>
          </a:bodyPr>
          <a:lstStyle/>
          <a:p>
            <a:r>
              <a:rPr lang="en-US" sz="2400" dirty="0" smtClean="0">
                <a:latin typeface="Arial" pitchFamily="34" charset="0"/>
                <a:cs typeface="Arial" pitchFamily="34" charset="0"/>
              </a:rPr>
              <a:t>Screen prospective owners</a:t>
            </a:r>
            <a:endParaRPr lang="en-US" sz="2400" dirty="0">
              <a:latin typeface="Arial" pitchFamily="34" charset="0"/>
              <a:cs typeface="Arial" pitchFamily="34" charset="0"/>
            </a:endParaRPr>
          </a:p>
        </p:txBody>
      </p:sp>
      <p:sp>
        <p:nvSpPr>
          <p:cNvPr id="8" name="Rectangle 7"/>
          <p:cNvSpPr/>
          <p:nvPr/>
        </p:nvSpPr>
        <p:spPr>
          <a:xfrm>
            <a:off x="2133600" y="3886200"/>
            <a:ext cx="3352200" cy="461665"/>
          </a:xfrm>
          <a:prstGeom prst="rect">
            <a:avLst/>
          </a:prstGeom>
        </p:spPr>
        <p:txBody>
          <a:bodyPr wrap="none">
            <a:spAutoFit/>
          </a:bodyPr>
          <a:lstStyle/>
          <a:p>
            <a:r>
              <a:rPr lang="en-US" sz="2400" dirty="0" smtClean="0">
                <a:latin typeface="Arial" pitchFamily="34" charset="0"/>
                <a:cs typeface="Arial" pitchFamily="34" charset="0"/>
              </a:rPr>
              <a:t>Pets are in good health</a:t>
            </a:r>
            <a:endParaRPr lang="en-US" sz="2400" dirty="0">
              <a:latin typeface="Arial" pitchFamily="34" charset="0"/>
              <a:cs typeface="Arial" pitchFamily="34" charset="0"/>
            </a:endParaRPr>
          </a:p>
        </p:txBody>
      </p:sp>
      <p:sp>
        <p:nvSpPr>
          <p:cNvPr id="10" name="Rectangle 9"/>
          <p:cNvSpPr/>
          <p:nvPr/>
        </p:nvSpPr>
        <p:spPr>
          <a:xfrm>
            <a:off x="2133600" y="4724400"/>
            <a:ext cx="2635658" cy="461665"/>
          </a:xfrm>
          <a:prstGeom prst="rect">
            <a:avLst/>
          </a:prstGeom>
        </p:spPr>
        <p:txBody>
          <a:bodyPr wrap="none">
            <a:spAutoFit/>
          </a:bodyPr>
          <a:lstStyle/>
          <a:p>
            <a:r>
              <a:rPr lang="en-US" sz="2400" dirty="0" smtClean="0">
                <a:latin typeface="Arial" pitchFamily="34" charset="0"/>
                <a:cs typeface="Arial" pitchFamily="34" charset="0"/>
              </a:rPr>
              <a:t>Require neutering</a:t>
            </a:r>
            <a:endParaRPr lang="en-US" sz="2400" dirty="0">
              <a:latin typeface="Arial" pitchFamily="34" charset="0"/>
              <a:cs typeface="Arial" pitchFamily="34" charset="0"/>
            </a:endParaRPr>
          </a:p>
        </p:txBody>
      </p:sp>
      <p:cxnSp>
        <p:nvCxnSpPr>
          <p:cNvPr id="11" name="Straight Connector 10"/>
          <p:cNvCxnSpPr/>
          <p:nvPr/>
        </p:nvCxnSpPr>
        <p:spPr>
          <a:xfrm>
            <a:off x="1752600" y="2514600"/>
            <a:ext cx="152400" cy="228600"/>
          </a:xfrm>
          <a:prstGeom prst="line">
            <a:avLst/>
          </a:prstGeom>
          <a:ln w="38100" cap="rnd">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1905000" y="1981200"/>
            <a:ext cx="228600" cy="762000"/>
          </a:xfrm>
          <a:prstGeom prst="line">
            <a:avLst/>
          </a:prstGeom>
          <a:ln w="38100" cap="rnd">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752600" y="3124200"/>
            <a:ext cx="152400" cy="228600"/>
          </a:xfrm>
          <a:prstGeom prst="line">
            <a:avLst/>
          </a:prstGeom>
          <a:ln w="38100" cap="rnd">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1905000" y="2590800"/>
            <a:ext cx="228600" cy="762000"/>
          </a:xfrm>
          <a:prstGeom prst="line">
            <a:avLst/>
          </a:prstGeom>
          <a:ln w="38100" cap="rnd">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752600" y="3962400"/>
            <a:ext cx="152400" cy="228600"/>
          </a:xfrm>
          <a:prstGeom prst="line">
            <a:avLst/>
          </a:prstGeom>
          <a:ln w="38100" cap="rnd">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1905000" y="3429000"/>
            <a:ext cx="228600" cy="762000"/>
          </a:xfrm>
          <a:prstGeom prst="line">
            <a:avLst/>
          </a:prstGeom>
          <a:ln w="38100" cap="rnd">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752600" y="4800600"/>
            <a:ext cx="152400" cy="228600"/>
          </a:xfrm>
          <a:prstGeom prst="line">
            <a:avLst/>
          </a:prstGeom>
          <a:ln w="38100" cap="rnd">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905000" y="4267200"/>
            <a:ext cx="228600" cy="762000"/>
          </a:xfrm>
          <a:prstGeom prst="line">
            <a:avLst/>
          </a:prstGeom>
          <a:ln w="38100" cap="rnd">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p:cNvSpPr txBox="1"/>
          <p:nvPr/>
        </p:nvSpPr>
        <p:spPr>
          <a:xfrm>
            <a:off x="1371600" y="1676400"/>
            <a:ext cx="6477000" cy="3046988"/>
          </a:xfrm>
          <a:prstGeom prst="rect">
            <a:avLst/>
          </a:prstGeom>
          <a:noFill/>
        </p:spPr>
        <p:txBody>
          <a:bodyPr wrap="square" rtlCol="0">
            <a:spAutoFit/>
          </a:bodyPr>
          <a:lstStyle/>
          <a:p>
            <a:pPr algn="ctr"/>
            <a:r>
              <a:rPr lang="en-US" sz="4800" dirty="0" smtClean="0">
                <a:solidFill>
                  <a:schemeClr val="bg1"/>
                </a:solidFill>
                <a:latin typeface="Arial" pitchFamily="34" charset="0"/>
                <a:cs typeface="Arial" pitchFamily="34" charset="0"/>
              </a:rPr>
              <a:t>“People </a:t>
            </a:r>
            <a:r>
              <a:rPr lang="en-US" sz="4800" dirty="0" smtClean="0">
                <a:solidFill>
                  <a:schemeClr val="accent6"/>
                </a:solidFill>
                <a:latin typeface="Arial" pitchFamily="34" charset="0"/>
                <a:cs typeface="Arial" pitchFamily="34" charset="0"/>
              </a:rPr>
              <a:t>underestimate</a:t>
            </a:r>
            <a:r>
              <a:rPr lang="en-US" sz="4800" dirty="0" smtClean="0">
                <a:solidFill>
                  <a:schemeClr val="bg1"/>
                </a:solidFill>
                <a:latin typeface="Arial" pitchFamily="34" charset="0"/>
                <a:cs typeface="Arial" pitchFamily="34" charset="0"/>
              </a:rPr>
              <a:t> the time required to properly train and care for a pet…”</a:t>
            </a:r>
            <a:endParaRPr lang="en-US" sz="4800" dirty="0">
              <a:solidFill>
                <a:schemeClr val="bg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mpty dog bowl.jpg"/>
          <p:cNvPicPr>
            <a:picLocks noChangeAspect="1"/>
          </p:cNvPicPr>
          <p:nvPr/>
        </p:nvPicPr>
        <p:blipFill>
          <a:blip r:embed="rId3" cstate="print"/>
          <a:srcRect l="11067"/>
          <a:stretch>
            <a:fillRect/>
          </a:stretch>
        </p:blipFill>
        <p:spPr>
          <a:xfrm>
            <a:off x="0" y="0"/>
            <a:ext cx="9144000" cy="6858000"/>
          </a:xfrm>
          <a:prstGeom prst="rect">
            <a:avLst/>
          </a:prstGeom>
        </p:spPr>
      </p:pic>
      <p:sp>
        <p:nvSpPr>
          <p:cNvPr id="7" name="Rectangle 6"/>
          <p:cNvSpPr/>
          <p:nvPr/>
        </p:nvSpPr>
        <p:spPr>
          <a:xfrm>
            <a:off x="0" y="0"/>
            <a:ext cx="9144000" cy="6858000"/>
          </a:xfrm>
          <a:prstGeom prst="rect">
            <a:avLst/>
          </a:prstGeom>
          <a:solidFill>
            <a:schemeClr val="tx1">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990600" y="914400"/>
            <a:ext cx="7696200" cy="923330"/>
          </a:xfrm>
          <a:prstGeom prst="rect">
            <a:avLst/>
          </a:prstGeom>
          <a:noFill/>
        </p:spPr>
        <p:txBody>
          <a:bodyPr wrap="square" rtlCol="0">
            <a:spAutoFit/>
          </a:bodyPr>
          <a:lstStyle/>
          <a:p>
            <a:r>
              <a:rPr lang="en-US" sz="5400" dirty="0" smtClean="0">
                <a:solidFill>
                  <a:schemeClr val="bg1"/>
                </a:solidFill>
                <a:latin typeface="Arial" pitchFamily="34" charset="0"/>
                <a:cs typeface="Arial" pitchFamily="34" charset="0"/>
              </a:rPr>
              <a:t>“</a:t>
            </a:r>
            <a:r>
              <a:rPr lang="en-US" sz="5400" dirty="0" smtClean="0">
                <a:solidFill>
                  <a:schemeClr val="accent6"/>
                </a:solidFill>
                <a:latin typeface="Arial" pitchFamily="34" charset="0"/>
                <a:cs typeface="Arial" pitchFamily="34" charset="0"/>
              </a:rPr>
              <a:t>Throwaway</a:t>
            </a:r>
            <a:r>
              <a:rPr lang="en-US" sz="5400" dirty="0" smtClean="0">
                <a:solidFill>
                  <a:schemeClr val="bg1"/>
                </a:solidFill>
                <a:latin typeface="Arial" pitchFamily="34" charset="0"/>
                <a:cs typeface="Arial" pitchFamily="34" charset="0"/>
              </a:rPr>
              <a:t> mentality”</a:t>
            </a:r>
            <a:endParaRPr lang="en-US" sz="5400" dirty="0">
              <a:solidFill>
                <a:schemeClr val="bg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pic>
        <p:nvPicPr>
          <p:cNvPr id="2" name="Picture 1" descr="dogs in pet shop.jpg"/>
          <p:cNvPicPr>
            <a:picLocks noChangeAspect="1"/>
          </p:cNvPicPr>
          <p:nvPr/>
        </p:nvPicPr>
        <p:blipFill>
          <a:blip r:embed="rId3" cstate="print"/>
          <a:srcRect t="13750" b="18472"/>
          <a:stretch>
            <a:fillRect/>
          </a:stretch>
        </p:blipFill>
        <p:spPr>
          <a:xfrm>
            <a:off x="0" y="0"/>
            <a:ext cx="9144000" cy="4648200"/>
          </a:xfrm>
          <a:prstGeom prst="rect">
            <a:avLst/>
          </a:prstGeom>
        </p:spPr>
      </p:pic>
      <p:sp>
        <p:nvSpPr>
          <p:cNvPr id="3" name="Rectangle 2"/>
          <p:cNvSpPr/>
          <p:nvPr/>
        </p:nvSpPr>
        <p:spPr>
          <a:xfrm>
            <a:off x="0" y="0"/>
            <a:ext cx="9144000" cy="4648200"/>
          </a:xfrm>
          <a:prstGeom prst="rect">
            <a:avLst/>
          </a:prstGeom>
          <a:solidFill>
            <a:schemeClr val="tx1">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1828800" y="5029200"/>
            <a:ext cx="5181600" cy="1015663"/>
          </a:xfrm>
          <a:prstGeom prst="rect">
            <a:avLst/>
          </a:prstGeom>
          <a:noFill/>
        </p:spPr>
        <p:txBody>
          <a:bodyPr wrap="square" rtlCol="0">
            <a:spAutoFit/>
          </a:bodyPr>
          <a:lstStyle/>
          <a:p>
            <a:r>
              <a:rPr lang="en-US" sz="6000" dirty="0" smtClean="0">
                <a:solidFill>
                  <a:schemeClr val="accent6"/>
                </a:solidFill>
                <a:latin typeface="Arial" pitchFamily="34" charset="0"/>
                <a:cs typeface="Arial" pitchFamily="34" charset="0"/>
              </a:rPr>
              <a:t>Impulse</a:t>
            </a:r>
            <a:r>
              <a:rPr lang="en-US" sz="6000" dirty="0" smtClean="0">
                <a:solidFill>
                  <a:schemeClr val="bg1"/>
                </a:solidFill>
                <a:latin typeface="Arial" pitchFamily="34" charset="0"/>
                <a:cs typeface="Arial" pitchFamily="34" charset="0"/>
              </a:rPr>
              <a:t> buys</a:t>
            </a:r>
            <a:endParaRPr lang="en-US" sz="6000" dirty="0">
              <a:solidFill>
                <a:schemeClr val="bg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erche tu sai perche half cat.jpg"/>
          <p:cNvPicPr>
            <a:picLocks noChangeAspect="1"/>
          </p:cNvPicPr>
          <p:nvPr/>
        </p:nvPicPr>
        <p:blipFill>
          <a:blip r:embed="rId3" cstate="print"/>
          <a:srcRect r="13241"/>
          <a:stretch>
            <a:fillRect/>
          </a:stretch>
        </p:blipFill>
        <p:spPr>
          <a:xfrm>
            <a:off x="3505200" y="0"/>
            <a:ext cx="5638800" cy="6858000"/>
          </a:xfrm>
          <a:prstGeom prst="rect">
            <a:avLst/>
          </a:prstGeom>
        </p:spPr>
      </p:pic>
      <p:sp>
        <p:nvSpPr>
          <p:cNvPr id="7" name="TextBox 6"/>
          <p:cNvSpPr txBox="1"/>
          <p:nvPr/>
        </p:nvSpPr>
        <p:spPr>
          <a:xfrm>
            <a:off x="762000" y="762000"/>
            <a:ext cx="3733800" cy="523220"/>
          </a:xfrm>
          <a:prstGeom prst="rect">
            <a:avLst/>
          </a:prstGeom>
          <a:noFill/>
        </p:spPr>
        <p:txBody>
          <a:bodyPr wrap="square" rtlCol="0">
            <a:spAutoFit/>
          </a:bodyPr>
          <a:lstStyle/>
          <a:p>
            <a:r>
              <a:rPr lang="en-US" sz="2800" b="1" dirty="0" smtClean="0">
                <a:solidFill>
                  <a:schemeClr val="accent6"/>
                </a:solidFill>
                <a:latin typeface="Arial" pitchFamily="34" charset="0"/>
                <a:cs typeface="Arial" pitchFamily="34" charset="0"/>
              </a:rPr>
              <a:t>Pet overpopulation</a:t>
            </a:r>
            <a:endParaRPr lang="en-US" sz="2800" b="1" dirty="0">
              <a:solidFill>
                <a:schemeClr val="accent6"/>
              </a:solidFill>
              <a:latin typeface="Arial" pitchFamily="34" charset="0"/>
              <a:cs typeface="Arial" pitchFamily="34" charset="0"/>
            </a:endParaRPr>
          </a:p>
        </p:txBody>
      </p:sp>
      <p:sp>
        <p:nvSpPr>
          <p:cNvPr id="8" name="TextBox 7"/>
          <p:cNvSpPr txBox="1"/>
          <p:nvPr/>
        </p:nvSpPr>
        <p:spPr>
          <a:xfrm>
            <a:off x="457200" y="1106269"/>
            <a:ext cx="3962400" cy="646331"/>
          </a:xfrm>
          <a:prstGeom prst="rect">
            <a:avLst/>
          </a:prstGeom>
          <a:noFill/>
        </p:spPr>
        <p:txBody>
          <a:bodyPr wrap="square" rtlCol="0">
            <a:spAutoFit/>
          </a:bodyPr>
          <a:lstStyle/>
          <a:p>
            <a:pPr algn="ctr"/>
            <a:r>
              <a:rPr lang="en-US" dirty="0"/>
              <a:t>i</a:t>
            </a:r>
            <a:r>
              <a:rPr lang="en-US" dirty="0" smtClean="0"/>
              <a:t>s a rising problem in the United States,</a:t>
            </a:r>
          </a:p>
          <a:p>
            <a:pPr algn="ctr"/>
            <a:r>
              <a:rPr lang="en-US" dirty="0" smtClean="0"/>
              <a:t>but it can be resolved by</a:t>
            </a:r>
            <a:endParaRPr lang="en-US" dirty="0"/>
          </a:p>
        </p:txBody>
      </p:sp>
      <p:sp>
        <p:nvSpPr>
          <p:cNvPr id="6" name="Rectangle 5"/>
          <p:cNvSpPr/>
          <p:nvPr/>
        </p:nvSpPr>
        <p:spPr>
          <a:xfrm>
            <a:off x="1371600" y="2590800"/>
            <a:ext cx="1922321" cy="523220"/>
          </a:xfrm>
          <a:prstGeom prst="rect">
            <a:avLst/>
          </a:prstGeom>
        </p:spPr>
        <p:txBody>
          <a:bodyPr wrap="none">
            <a:spAutoFit/>
          </a:bodyPr>
          <a:lstStyle/>
          <a:p>
            <a:r>
              <a:rPr lang="en-US" sz="2800" b="1" dirty="0" smtClean="0">
                <a:solidFill>
                  <a:schemeClr val="accent6"/>
                </a:solidFill>
                <a:latin typeface="Arial" pitchFamily="34" charset="0"/>
                <a:cs typeface="Arial" pitchFamily="34" charset="0"/>
              </a:rPr>
              <a:t>Education</a:t>
            </a:r>
            <a:endParaRPr lang="en-US" sz="2800" b="1" dirty="0">
              <a:solidFill>
                <a:schemeClr val="accent6"/>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1981200"/>
            <a:ext cx="7391400" cy="2031325"/>
          </a:xfrm>
          <a:prstGeom prst="rect">
            <a:avLst/>
          </a:prstGeom>
        </p:spPr>
        <p:txBody>
          <a:bodyPr wrap="square">
            <a:spAutoFit/>
          </a:bodyPr>
          <a:lstStyle/>
          <a:p>
            <a:pPr algn="ctr"/>
            <a:r>
              <a:rPr lang="en-US" sz="2400" dirty="0" smtClean="0">
                <a:latin typeface="Arial" pitchFamily="34" charset="0"/>
                <a:cs typeface="Arial" pitchFamily="34" charset="0"/>
              </a:rPr>
              <a:t>“Unrealistic expectations and poor understanding of normal behavior contribute to pet relinquishment, and far too many people treat pets simply as a </a:t>
            </a:r>
          </a:p>
          <a:p>
            <a:pPr algn="ctr"/>
            <a:r>
              <a:rPr lang="en-US" sz="5400" b="1" dirty="0" smtClean="0">
                <a:solidFill>
                  <a:schemeClr val="accent6"/>
                </a:solidFill>
                <a:latin typeface="Arial" pitchFamily="34" charset="0"/>
                <a:cs typeface="Arial" pitchFamily="34" charset="0"/>
              </a:rPr>
              <a:t>convenience</a:t>
            </a:r>
            <a:r>
              <a:rPr lang="en-US" sz="5400" dirty="0" smtClean="0">
                <a:latin typeface="Arial" pitchFamily="34" charset="0"/>
                <a:cs typeface="Arial" pitchFamily="34" charset="0"/>
              </a:rPr>
              <a:t>.” </a:t>
            </a:r>
            <a:endParaRPr lang="en-US" sz="5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nimal shelter - cat.jpg"/>
          <p:cNvPicPr>
            <a:picLocks noChangeAspect="1"/>
          </p:cNvPicPr>
          <p:nvPr/>
        </p:nvPicPr>
        <p:blipFill>
          <a:blip r:embed="rId3" cstate="print"/>
          <a:stretch>
            <a:fillRect/>
          </a:stretch>
        </p:blipFill>
        <p:spPr>
          <a:xfrm>
            <a:off x="0" y="0"/>
            <a:ext cx="9144000" cy="6858000"/>
          </a:xfrm>
          <a:prstGeom prst="rect">
            <a:avLst/>
          </a:prstGeom>
        </p:spPr>
      </p:pic>
      <p:sp>
        <p:nvSpPr>
          <p:cNvPr id="3" name="Rounded Rectangle 2"/>
          <p:cNvSpPr/>
          <p:nvPr/>
        </p:nvSpPr>
        <p:spPr>
          <a:xfrm>
            <a:off x="914400" y="5486400"/>
            <a:ext cx="7239000" cy="990600"/>
          </a:xfrm>
          <a:prstGeom prst="roundRect">
            <a:avLst/>
          </a:prstGeom>
          <a:solidFill>
            <a:schemeClr val="tx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1066800" y="5486400"/>
            <a:ext cx="7010400" cy="1015663"/>
          </a:xfrm>
          <a:prstGeom prst="rect">
            <a:avLst/>
          </a:prstGeom>
          <a:solidFill>
            <a:schemeClr val="tx1">
              <a:alpha val="44000"/>
            </a:schemeClr>
          </a:solidFill>
        </p:spPr>
        <p:txBody>
          <a:bodyPr wrap="square" rtlCol="0">
            <a:spAutoFit/>
          </a:bodyPr>
          <a:lstStyle/>
          <a:p>
            <a:r>
              <a:rPr lang="en-US" sz="2000" dirty="0" smtClean="0">
                <a:solidFill>
                  <a:schemeClr val="bg1"/>
                </a:solidFill>
                <a:latin typeface="Arial" pitchFamily="34" charset="0"/>
                <a:cs typeface="Arial" pitchFamily="34" charset="0"/>
              </a:rPr>
              <a:t>It’s a </a:t>
            </a:r>
            <a:r>
              <a:rPr lang="en-US" sz="6000" dirty="0" smtClean="0">
                <a:solidFill>
                  <a:schemeClr val="accent6"/>
                </a:solidFill>
                <a:latin typeface="Arial" pitchFamily="34" charset="0"/>
                <a:cs typeface="Arial" pitchFamily="34" charset="0"/>
              </a:rPr>
              <a:t>commitment issue</a:t>
            </a:r>
            <a:endParaRPr lang="en-US" sz="6000" dirty="0">
              <a:solidFill>
                <a:schemeClr val="accent6"/>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kennel assoc dog show crates.jpg"/>
          <p:cNvPicPr>
            <a:picLocks noChangeAspect="1"/>
          </p:cNvPicPr>
          <p:nvPr/>
        </p:nvPicPr>
        <p:blipFill>
          <a:blip r:embed="rId3" cstate="print"/>
          <a:srcRect l="11067"/>
          <a:stretch>
            <a:fillRect/>
          </a:stretch>
        </p:blipFill>
        <p:spPr>
          <a:xfrm>
            <a:off x="0" y="0"/>
            <a:ext cx="9144000" cy="6858000"/>
          </a:xfrm>
          <a:prstGeom prst="rect">
            <a:avLst/>
          </a:prstGeom>
        </p:spPr>
      </p:pic>
      <p:sp>
        <p:nvSpPr>
          <p:cNvPr id="4" name="Rounded Rectangle 3"/>
          <p:cNvSpPr/>
          <p:nvPr/>
        </p:nvSpPr>
        <p:spPr>
          <a:xfrm>
            <a:off x="3124200" y="2362200"/>
            <a:ext cx="2362200" cy="990600"/>
          </a:xfrm>
          <a:prstGeom prst="roundRect">
            <a:avLst/>
          </a:prstGeom>
          <a:solidFill>
            <a:schemeClr val="tx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3429000" y="2362200"/>
            <a:ext cx="1828800" cy="1015663"/>
          </a:xfrm>
          <a:prstGeom prst="rect">
            <a:avLst/>
          </a:prstGeom>
          <a:noFill/>
        </p:spPr>
        <p:txBody>
          <a:bodyPr wrap="square" rtlCol="0">
            <a:spAutoFit/>
          </a:bodyPr>
          <a:lstStyle/>
          <a:p>
            <a:r>
              <a:rPr lang="en-US" sz="6000" dirty="0" smtClean="0">
                <a:solidFill>
                  <a:schemeClr val="accent6"/>
                </a:solidFill>
                <a:latin typeface="Arial" pitchFamily="34" charset="0"/>
                <a:cs typeface="Arial" pitchFamily="34" charset="0"/>
              </a:rPr>
              <a:t>Mills</a:t>
            </a:r>
            <a:endParaRPr lang="en-US" sz="6000" dirty="0">
              <a:solidFill>
                <a:schemeClr val="accent6"/>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ap.jpg"/>
          <p:cNvPicPr>
            <a:picLocks noChangeAspect="1"/>
          </p:cNvPicPr>
          <p:nvPr/>
        </p:nvPicPr>
        <p:blipFill>
          <a:blip r:embed="rId3" cstate="print"/>
          <a:stretch>
            <a:fillRect/>
          </a:stretch>
        </p:blipFill>
        <p:spPr>
          <a:xfrm>
            <a:off x="0" y="227707"/>
            <a:ext cx="9144000" cy="6402586"/>
          </a:xfrm>
          <a:prstGeom prst="rect">
            <a:avLst/>
          </a:prstGeom>
        </p:spPr>
      </p:pic>
      <p:sp>
        <p:nvSpPr>
          <p:cNvPr id="3" name="Oval 2"/>
          <p:cNvSpPr/>
          <p:nvPr/>
        </p:nvSpPr>
        <p:spPr>
          <a:xfrm>
            <a:off x="6934200" y="2667000"/>
            <a:ext cx="228600" cy="228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p:cNvSpPr/>
          <p:nvPr/>
        </p:nvSpPr>
        <p:spPr>
          <a:xfrm>
            <a:off x="4648200" y="3810000"/>
            <a:ext cx="228600" cy="228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5181600" y="3276600"/>
            <a:ext cx="228600" cy="228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029200" y="2667000"/>
            <a:ext cx="228600" cy="228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5257800" y="3886200"/>
            <a:ext cx="228600" cy="228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419600" y="3352800"/>
            <a:ext cx="228600" cy="228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67200" y="2819400"/>
            <a:ext cx="228600" cy="228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762000" y="5943600"/>
            <a:ext cx="228600" cy="228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066800" y="5791200"/>
            <a:ext cx="1981200" cy="461665"/>
          </a:xfrm>
          <a:prstGeom prst="rect">
            <a:avLst/>
          </a:prstGeom>
          <a:noFill/>
        </p:spPr>
        <p:txBody>
          <a:bodyPr wrap="square" rtlCol="0">
            <a:spAutoFit/>
          </a:bodyPr>
          <a:lstStyle/>
          <a:p>
            <a:r>
              <a:rPr lang="en-US" sz="2400" dirty="0" smtClean="0"/>
              <a:t>= Mills</a:t>
            </a:r>
            <a:endParaRPr lang="en-US" sz="24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nimal shelter brunei - cats.jpg"/>
          <p:cNvPicPr>
            <a:picLocks noChangeAspect="1"/>
          </p:cNvPicPr>
          <p:nvPr/>
        </p:nvPicPr>
        <p:blipFill>
          <a:blip r:embed="rId3" cstate="print"/>
          <a:srcRect l="3387" t="2128" r="15645" b="6383"/>
          <a:stretch>
            <a:fillRect/>
          </a:stretch>
        </p:blipFill>
        <p:spPr>
          <a:xfrm>
            <a:off x="0" y="0"/>
            <a:ext cx="9144000" cy="6858000"/>
          </a:xfrm>
          <a:prstGeom prst="rect">
            <a:avLst/>
          </a:prstGeom>
        </p:spPr>
      </p:pic>
      <p:sp>
        <p:nvSpPr>
          <p:cNvPr id="4" name="TextBox 3"/>
          <p:cNvSpPr txBox="1"/>
          <p:nvPr/>
        </p:nvSpPr>
        <p:spPr>
          <a:xfrm>
            <a:off x="304800" y="228600"/>
            <a:ext cx="5334000" cy="1107996"/>
          </a:xfrm>
          <a:prstGeom prst="rect">
            <a:avLst/>
          </a:prstGeom>
          <a:noFill/>
        </p:spPr>
        <p:txBody>
          <a:bodyPr wrap="square" rtlCol="0">
            <a:spAutoFit/>
          </a:bodyPr>
          <a:lstStyle/>
          <a:p>
            <a:r>
              <a:rPr lang="en-US" sz="6600" b="1" dirty="0" smtClean="0">
                <a:solidFill>
                  <a:schemeClr val="accent6"/>
                </a:solidFill>
                <a:latin typeface="Arial" pitchFamily="34" charset="0"/>
                <a:cs typeface="Arial" pitchFamily="34" charset="0"/>
              </a:rPr>
              <a:t>CROWDED</a:t>
            </a:r>
            <a:endParaRPr lang="en-US" sz="6600" b="1" dirty="0">
              <a:solidFill>
                <a:schemeClr val="accent6"/>
              </a:solidFill>
              <a:latin typeface="Arial" pitchFamily="34" charset="0"/>
              <a:cs typeface="Arial" pitchFamily="34" charset="0"/>
            </a:endParaRPr>
          </a:p>
        </p:txBody>
      </p:sp>
      <p:sp>
        <p:nvSpPr>
          <p:cNvPr id="5" name="TextBox 4"/>
          <p:cNvSpPr txBox="1"/>
          <p:nvPr/>
        </p:nvSpPr>
        <p:spPr>
          <a:xfrm>
            <a:off x="304800" y="914400"/>
            <a:ext cx="5715000" cy="1107996"/>
          </a:xfrm>
          <a:prstGeom prst="rect">
            <a:avLst/>
          </a:prstGeom>
          <a:noFill/>
        </p:spPr>
        <p:txBody>
          <a:bodyPr wrap="square" rtlCol="0">
            <a:spAutoFit/>
          </a:bodyPr>
          <a:lstStyle/>
          <a:p>
            <a:r>
              <a:rPr lang="en-US" sz="6600" dirty="0" smtClean="0">
                <a:solidFill>
                  <a:schemeClr val="bg1"/>
                </a:solidFill>
                <a:latin typeface="Arial" pitchFamily="34" charset="0"/>
                <a:cs typeface="Arial" pitchFamily="34" charset="0"/>
              </a:rPr>
              <a:t>INHUMANE</a:t>
            </a:r>
            <a:endParaRPr lang="en-US" sz="6600" dirty="0">
              <a:solidFill>
                <a:schemeClr val="bg1"/>
              </a:solidFill>
              <a:latin typeface="Arial" pitchFamily="34" charset="0"/>
              <a:cs typeface="Arial" pitchFamily="34" charset="0"/>
            </a:endParaRPr>
          </a:p>
        </p:txBody>
      </p:sp>
      <p:sp>
        <p:nvSpPr>
          <p:cNvPr id="7" name="TextBox 6"/>
          <p:cNvSpPr txBox="1"/>
          <p:nvPr/>
        </p:nvSpPr>
        <p:spPr>
          <a:xfrm>
            <a:off x="304800" y="1600200"/>
            <a:ext cx="5029200" cy="969496"/>
          </a:xfrm>
          <a:prstGeom prst="rect">
            <a:avLst/>
          </a:prstGeom>
          <a:noFill/>
        </p:spPr>
        <p:txBody>
          <a:bodyPr wrap="square" rtlCol="0">
            <a:spAutoFit/>
          </a:bodyPr>
          <a:lstStyle/>
          <a:p>
            <a:r>
              <a:rPr lang="en-US" sz="5700" b="1" dirty="0" smtClean="0">
                <a:solidFill>
                  <a:schemeClr val="accent6"/>
                </a:solidFill>
                <a:latin typeface="Arial" pitchFamily="34" charset="0"/>
                <a:cs typeface="Arial" pitchFamily="34" charset="0"/>
              </a:rPr>
              <a:t>UNHEALTHY</a:t>
            </a:r>
            <a:endParaRPr lang="en-US" sz="5700" b="1" dirty="0">
              <a:solidFill>
                <a:schemeClr val="accent6"/>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nimal shelter- dog.jpg"/>
          <p:cNvPicPr>
            <a:picLocks noChangeAspect="1"/>
          </p:cNvPicPr>
          <p:nvPr/>
        </p:nvPicPr>
        <p:blipFill>
          <a:blip r:embed="rId3" cstate="print"/>
          <a:stretch>
            <a:fillRect/>
          </a:stretch>
        </p:blipFill>
        <p:spPr>
          <a:xfrm>
            <a:off x="0" y="0"/>
            <a:ext cx="9144000" cy="6858000"/>
          </a:xfrm>
          <a:prstGeom prst="rect">
            <a:avLst/>
          </a:prstGeom>
        </p:spPr>
      </p:pic>
      <p:sp>
        <p:nvSpPr>
          <p:cNvPr id="4" name="Rounded Rectangle 3"/>
          <p:cNvSpPr/>
          <p:nvPr/>
        </p:nvSpPr>
        <p:spPr>
          <a:xfrm>
            <a:off x="1905000" y="838200"/>
            <a:ext cx="5410200" cy="1066800"/>
          </a:xfrm>
          <a:prstGeom prst="roundRect">
            <a:avLst/>
          </a:prstGeom>
          <a:solidFill>
            <a:schemeClr val="tx1">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2133600" y="685800"/>
            <a:ext cx="6019800" cy="1200329"/>
          </a:xfrm>
          <a:prstGeom prst="rect">
            <a:avLst/>
          </a:prstGeom>
          <a:noFill/>
        </p:spPr>
        <p:txBody>
          <a:bodyPr wrap="square" rtlCol="0">
            <a:spAutoFit/>
          </a:bodyPr>
          <a:lstStyle/>
          <a:p>
            <a:r>
              <a:rPr lang="en-US" sz="7200" dirty="0" smtClean="0">
                <a:solidFill>
                  <a:schemeClr val="bg1"/>
                </a:solidFill>
                <a:latin typeface="Arial" pitchFamily="34" charset="0"/>
                <a:cs typeface="Arial" pitchFamily="34" charset="0"/>
              </a:rPr>
              <a:t>end up </a:t>
            </a:r>
            <a:r>
              <a:rPr lang="en-US" sz="7200" dirty="0" smtClean="0">
                <a:solidFill>
                  <a:schemeClr val="accent6"/>
                </a:solidFill>
                <a:latin typeface="Arial" pitchFamily="34" charset="0"/>
                <a:cs typeface="Arial" pitchFamily="34" charset="0"/>
              </a:rPr>
              <a:t>here</a:t>
            </a:r>
            <a:endParaRPr lang="en-US" sz="7200" dirty="0">
              <a:solidFill>
                <a:schemeClr val="accent6"/>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descr="three kittens meow mix.jpg"/>
          <p:cNvPicPr>
            <a:picLocks noChangeAspect="1"/>
          </p:cNvPicPr>
          <p:nvPr/>
        </p:nvPicPr>
        <p:blipFill>
          <a:blip r:embed="rId3" cstate="print"/>
          <a:srcRect r="11066"/>
          <a:stretch>
            <a:fillRect/>
          </a:stretch>
        </p:blipFill>
        <p:spPr>
          <a:xfrm>
            <a:off x="-1" y="0"/>
            <a:ext cx="9144001" cy="6858000"/>
          </a:xfrm>
          <a:prstGeom prst="rect">
            <a:avLst/>
          </a:prstGeom>
        </p:spPr>
      </p:pic>
      <p:sp>
        <p:nvSpPr>
          <p:cNvPr id="12" name="Rounded Rectangle 11"/>
          <p:cNvSpPr/>
          <p:nvPr/>
        </p:nvSpPr>
        <p:spPr>
          <a:xfrm>
            <a:off x="4953000" y="685800"/>
            <a:ext cx="3276600" cy="1752600"/>
          </a:xfrm>
          <a:prstGeom prst="roundRect">
            <a:avLst/>
          </a:prstGeom>
          <a:solidFill>
            <a:schemeClr val="tx1">
              <a:alpha val="6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4267200" y="609600"/>
            <a:ext cx="4572000" cy="830997"/>
          </a:xfrm>
          <a:prstGeom prst="rect">
            <a:avLst/>
          </a:prstGeom>
        </p:spPr>
        <p:txBody>
          <a:bodyPr wrap="square">
            <a:spAutoFit/>
          </a:bodyPr>
          <a:lstStyle/>
          <a:p>
            <a:pPr algn="ctr"/>
            <a:r>
              <a:rPr lang="en-US" sz="4800" b="1" dirty="0" smtClean="0">
                <a:solidFill>
                  <a:schemeClr val="accent6"/>
                </a:solidFill>
                <a:latin typeface="Arial" pitchFamily="34" charset="0"/>
                <a:cs typeface="Arial" pitchFamily="34" charset="0"/>
              </a:rPr>
              <a:t>Space</a:t>
            </a:r>
            <a:endParaRPr lang="en-US" sz="4800" b="1" dirty="0" smtClean="0">
              <a:solidFill>
                <a:schemeClr val="accent6"/>
              </a:solidFill>
              <a:latin typeface="Arial" pitchFamily="34" charset="0"/>
              <a:cs typeface="Arial" pitchFamily="34" charset="0"/>
            </a:endParaRPr>
          </a:p>
        </p:txBody>
      </p:sp>
      <p:sp>
        <p:nvSpPr>
          <p:cNvPr id="14" name="Rectangle 13"/>
          <p:cNvSpPr/>
          <p:nvPr/>
        </p:nvSpPr>
        <p:spPr>
          <a:xfrm>
            <a:off x="5494473" y="1143000"/>
            <a:ext cx="2034532" cy="830997"/>
          </a:xfrm>
          <a:prstGeom prst="rect">
            <a:avLst/>
          </a:prstGeom>
        </p:spPr>
        <p:txBody>
          <a:bodyPr wrap="none">
            <a:spAutoFit/>
          </a:bodyPr>
          <a:lstStyle/>
          <a:p>
            <a:pPr algn="ctr"/>
            <a:r>
              <a:rPr lang="en-US" sz="4800" b="1" dirty="0" smtClean="0">
                <a:solidFill>
                  <a:schemeClr val="bg1"/>
                </a:solidFill>
                <a:latin typeface="Arial" pitchFamily="34" charset="0"/>
                <a:cs typeface="Arial" pitchFamily="34" charset="0"/>
              </a:rPr>
              <a:t>Funds</a:t>
            </a:r>
            <a:endParaRPr lang="en-US" sz="4800" b="1" dirty="0" smtClean="0">
              <a:solidFill>
                <a:schemeClr val="bg1"/>
              </a:solidFill>
              <a:latin typeface="Arial" pitchFamily="34" charset="0"/>
              <a:cs typeface="Arial" pitchFamily="34" charset="0"/>
            </a:endParaRPr>
          </a:p>
        </p:txBody>
      </p:sp>
      <p:sp>
        <p:nvSpPr>
          <p:cNvPr id="15" name="Rectangle 14"/>
          <p:cNvSpPr/>
          <p:nvPr/>
        </p:nvSpPr>
        <p:spPr>
          <a:xfrm>
            <a:off x="4925806" y="1524000"/>
            <a:ext cx="3336171" cy="830997"/>
          </a:xfrm>
          <a:prstGeom prst="rect">
            <a:avLst/>
          </a:prstGeom>
        </p:spPr>
        <p:txBody>
          <a:bodyPr wrap="none">
            <a:spAutoFit/>
          </a:bodyPr>
          <a:lstStyle/>
          <a:p>
            <a:pPr algn="ctr"/>
            <a:r>
              <a:rPr lang="en-US" sz="4800" b="1" dirty="0" smtClean="0">
                <a:solidFill>
                  <a:schemeClr val="accent6"/>
                </a:solidFill>
                <a:latin typeface="Arial" pitchFamily="34" charset="0"/>
                <a:cs typeface="Arial" pitchFamily="34" charset="0"/>
              </a:rPr>
              <a:t>Resources</a:t>
            </a:r>
            <a:endParaRPr lang="en-US" sz="4800" b="1" dirty="0" smtClean="0">
              <a:solidFill>
                <a:schemeClr val="accent6"/>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Rectangle 1"/>
          <p:cNvSpPr/>
          <p:nvPr/>
        </p:nvSpPr>
        <p:spPr>
          <a:xfrm>
            <a:off x="1981200" y="2133600"/>
            <a:ext cx="5334000" cy="1938992"/>
          </a:xfrm>
          <a:prstGeom prst="rect">
            <a:avLst/>
          </a:prstGeom>
        </p:spPr>
        <p:txBody>
          <a:bodyPr wrap="square">
            <a:spAutoFit/>
          </a:bodyPr>
          <a:lstStyle/>
          <a:p>
            <a:pPr algn="just"/>
            <a:r>
              <a:rPr lang="en-US" sz="2400" dirty="0" smtClean="0">
                <a:solidFill>
                  <a:schemeClr val="bg1"/>
                </a:solidFill>
              </a:rPr>
              <a:t>“But </a:t>
            </a:r>
            <a:r>
              <a:rPr lang="en-US" sz="2400" dirty="0" smtClean="0">
                <a:solidFill>
                  <a:schemeClr val="bg1"/>
                </a:solidFill>
              </a:rPr>
              <a:t>shelters with hospitals and behaviorists have </a:t>
            </a:r>
            <a:r>
              <a:rPr lang="en-US" sz="2400" b="1" dirty="0" smtClean="0">
                <a:solidFill>
                  <a:schemeClr val="accent6"/>
                </a:solidFill>
              </a:rPr>
              <a:t>more success</a:t>
            </a:r>
            <a:r>
              <a:rPr lang="en-US" sz="2400" dirty="0" smtClean="0">
                <a:solidFill>
                  <a:schemeClr val="bg1"/>
                </a:solidFill>
              </a:rPr>
              <a:t> at making unwanted pets </a:t>
            </a:r>
            <a:r>
              <a:rPr lang="en-US" sz="2400" dirty="0" smtClean="0">
                <a:solidFill>
                  <a:schemeClr val="bg1"/>
                </a:solidFill>
              </a:rPr>
              <a:t>…adoptable</a:t>
            </a:r>
            <a:r>
              <a:rPr lang="en-US" sz="2400" dirty="0" smtClean="0">
                <a:solidFill>
                  <a:schemeClr val="bg1"/>
                </a:solidFill>
              </a:rPr>
              <a:t>, while shelters with less resources might </a:t>
            </a:r>
            <a:r>
              <a:rPr lang="en-US" sz="2400" dirty="0" smtClean="0">
                <a:solidFill>
                  <a:schemeClr val="bg1"/>
                </a:solidFill>
              </a:rPr>
              <a:t>turn…to </a:t>
            </a:r>
            <a:r>
              <a:rPr lang="en-US" sz="2400" b="1" dirty="0" smtClean="0">
                <a:solidFill>
                  <a:schemeClr val="accent6"/>
                </a:solidFill>
              </a:rPr>
              <a:t>euthanization</a:t>
            </a:r>
            <a:r>
              <a:rPr lang="en-US" sz="2400" dirty="0" smtClean="0">
                <a:solidFill>
                  <a:schemeClr val="bg1"/>
                </a:solidFill>
              </a:rPr>
              <a:t>.”</a:t>
            </a:r>
            <a:endParaRPr lang="en-US" sz="2400" dirty="0">
              <a:solidFill>
                <a:schemeClr val="bg1"/>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p:cNvSpPr txBox="1"/>
          <p:nvPr/>
        </p:nvSpPr>
        <p:spPr>
          <a:xfrm>
            <a:off x="3505200" y="1905000"/>
            <a:ext cx="2667000" cy="769441"/>
          </a:xfrm>
          <a:prstGeom prst="rect">
            <a:avLst/>
          </a:prstGeom>
          <a:noFill/>
        </p:spPr>
        <p:txBody>
          <a:bodyPr wrap="square" rtlCol="0">
            <a:spAutoFit/>
          </a:bodyPr>
          <a:lstStyle/>
          <a:p>
            <a:r>
              <a:rPr lang="en-US" sz="4400" dirty="0" smtClean="0">
                <a:solidFill>
                  <a:schemeClr val="bg1"/>
                </a:solidFill>
                <a:latin typeface="Arial" pitchFamily="34" charset="0"/>
                <a:cs typeface="Arial" pitchFamily="34" charset="0"/>
              </a:rPr>
              <a:t>There’s</a:t>
            </a:r>
            <a:endParaRPr lang="en-US" sz="4400" dirty="0">
              <a:solidFill>
                <a:schemeClr val="bg1"/>
              </a:solidFill>
              <a:latin typeface="Arial" pitchFamily="34" charset="0"/>
              <a:cs typeface="Arial" pitchFamily="34" charset="0"/>
            </a:endParaRPr>
          </a:p>
        </p:txBody>
      </p:sp>
      <p:sp>
        <p:nvSpPr>
          <p:cNvPr id="3" name="TextBox 2"/>
          <p:cNvSpPr txBox="1"/>
          <p:nvPr/>
        </p:nvSpPr>
        <p:spPr>
          <a:xfrm>
            <a:off x="3505200" y="2209800"/>
            <a:ext cx="2514600" cy="1631216"/>
          </a:xfrm>
          <a:prstGeom prst="rect">
            <a:avLst/>
          </a:prstGeom>
          <a:noFill/>
        </p:spPr>
        <p:txBody>
          <a:bodyPr wrap="square" rtlCol="0">
            <a:spAutoFit/>
          </a:bodyPr>
          <a:lstStyle/>
          <a:p>
            <a:r>
              <a:rPr lang="en-US" sz="10000" dirty="0" smtClean="0">
                <a:solidFill>
                  <a:schemeClr val="accent6"/>
                </a:solidFill>
                <a:latin typeface="Arial" pitchFamily="34" charset="0"/>
                <a:cs typeface="Arial" pitchFamily="34" charset="0"/>
              </a:rPr>
              <a:t>NO</a:t>
            </a:r>
            <a:endParaRPr lang="en-US" sz="10000" dirty="0">
              <a:solidFill>
                <a:schemeClr val="accent6"/>
              </a:solidFill>
              <a:latin typeface="Arial" pitchFamily="34" charset="0"/>
              <a:cs typeface="Arial" pitchFamily="34" charset="0"/>
            </a:endParaRPr>
          </a:p>
        </p:txBody>
      </p:sp>
      <p:sp>
        <p:nvSpPr>
          <p:cNvPr id="4" name="TextBox 3"/>
          <p:cNvSpPr txBox="1"/>
          <p:nvPr/>
        </p:nvSpPr>
        <p:spPr>
          <a:xfrm>
            <a:off x="3505200" y="3267670"/>
            <a:ext cx="2286000" cy="1015663"/>
          </a:xfrm>
          <a:prstGeom prst="rect">
            <a:avLst/>
          </a:prstGeom>
          <a:noFill/>
        </p:spPr>
        <p:txBody>
          <a:bodyPr wrap="square" rtlCol="0">
            <a:spAutoFit/>
          </a:bodyPr>
          <a:lstStyle/>
          <a:p>
            <a:r>
              <a:rPr lang="en-US" sz="6000" dirty="0" smtClean="0">
                <a:solidFill>
                  <a:schemeClr val="bg1"/>
                </a:solidFill>
                <a:latin typeface="Arial" pitchFamily="34" charset="0"/>
                <a:cs typeface="Arial" pitchFamily="34" charset="0"/>
              </a:rPr>
              <a:t>r</a:t>
            </a:r>
            <a:r>
              <a:rPr lang="en-US" sz="6000" dirty="0" smtClean="0">
                <a:solidFill>
                  <a:schemeClr val="bg1"/>
                </a:solidFill>
                <a:latin typeface="Arial" pitchFamily="34" charset="0"/>
                <a:cs typeface="Arial" pitchFamily="34" charset="0"/>
              </a:rPr>
              <a:t>oom.</a:t>
            </a:r>
            <a:endParaRPr lang="en-US" sz="6000" dirty="0">
              <a:solidFill>
                <a:schemeClr val="bg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2209800"/>
            <a:ext cx="3810000" cy="1569660"/>
          </a:xfrm>
          <a:prstGeom prst="rect">
            <a:avLst/>
          </a:prstGeom>
          <a:noFill/>
        </p:spPr>
        <p:txBody>
          <a:bodyPr wrap="square" rtlCol="0">
            <a:spAutoFit/>
          </a:bodyPr>
          <a:lstStyle/>
          <a:p>
            <a:r>
              <a:rPr lang="en-US" sz="9600" b="1" dirty="0" smtClean="0">
                <a:solidFill>
                  <a:schemeClr val="accent6"/>
                </a:solidFill>
                <a:latin typeface="Arial" pitchFamily="34" charset="0"/>
                <a:cs typeface="Arial" pitchFamily="34" charset="0"/>
              </a:rPr>
              <a:t>3,500</a:t>
            </a:r>
            <a:endParaRPr lang="en-US" sz="9600" b="1" dirty="0">
              <a:solidFill>
                <a:schemeClr val="accent6"/>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erche tu sai perche half cat.jpg"/>
          <p:cNvPicPr>
            <a:picLocks noChangeAspect="1"/>
          </p:cNvPicPr>
          <p:nvPr/>
        </p:nvPicPr>
        <p:blipFill>
          <a:blip r:embed="rId3" cstate="print"/>
          <a:srcRect r="13241"/>
          <a:stretch>
            <a:fillRect/>
          </a:stretch>
        </p:blipFill>
        <p:spPr>
          <a:xfrm>
            <a:off x="3505200" y="0"/>
            <a:ext cx="5638800" cy="6858000"/>
          </a:xfrm>
          <a:prstGeom prst="rect">
            <a:avLst/>
          </a:prstGeom>
        </p:spPr>
      </p:pic>
      <p:sp>
        <p:nvSpPr>
          <p:cNvPr id="7" name="TextBox 6"/>
          <p:cNvSpPr txBox="1"/>
          <p:nvPr/>
        </p:nvSpPr>
        <p:spPr>
          <a:xfrm>
            <a:off x="762000" y="762000"/>
            <a:ext cx="3733800" cy="523220"/>
          </a:xfrm>
          <a:prstGeom prst="rect">
            <a:avLst/>
          </a:prstGeom>
          <a:noFill/>
        </p:spPr>
        <p:txBody>
          <a:bodyPr wrap="square" rtlCol="0">
            <a:spAutoFit/>
          </a:bodyPr>
          <a:lstStyle/>
          <a:p>
            <a:r>
              <a:rPr lang="en-US" sz="2800" b="1" dirty="0" smtClean="0">
                <a:solidFill>
                  <a:schemeClr val="accent6"/>
                </a:solidFill>
                <a:latin typeface="Arial" pitchFamily="34" charset="0"/>
                <a:cs typeface="Arial" pitchFamily="34" charset="0"/>
              </a:rPr>
              <a:t>Pet overpopulation</a:t>
            </a:r>
            <a:endParaRPr lang="en-US" sz="2800" b="1" dirty="0">
              <a:solidFill>
                <a:schemeClr val="accent6"/>
              </a:solidFill>
              <a:latin typeface="Arial" pitchFamily="34" charset="0"/>
              <a:cs typeface="Arial" pitchFamily="34" charset="0"/>
            </a:endParaRPr>
          </a:p>
        </p:txBody>
      </p:sp>
      <p:sp>
        <p:nvSpPr>
          <p:cNvPr id="8" name="TextBox 7"/>
          <p:cNvSpPr txBox="1"/>
          <p:nvPr/>
        </p:nvSpPr>
        <p:spPr>
          <a:xfrm>
            <a:off x="457200" y="1106269"/>
            <a:ext cx="3962400" cy="646331"/>
          </a:xfrm>
          <a:prstGeom prst="rect">
            <a:avLst/>
          </a:prstGeom>
          <a:noFill/>
        </p:spPr>
        <p:txBody>
          <a:bodyPr wrap="square" rtlCol="0">
            <a:spAutoFit/>
          </a:bodyPr>
          <a:lstStyle/>
          <a:p>
            <a:pPr algn="ctr"/>
            <a:r>
              <a:rPr lang="en-US" dirty="0"/>
              <a:t>i</a:t>
            </a:r>
            <a:r>
              <a:rPr lang="en-US" dirty="0" smtClean="0"/>
              <a:t>s a rising problem in the United States,</a:t>
            </a:r>
          </a:p>
          <a:p>
            <a:pPr algn="ctr"/>
            <a:r>
              <a:rPr lang="en-US" dirty="0" smtClean="0"/>
              <a:t>but it can be resolved by</a:t>
            </a:r>
            <a:endParaRPr lang="en-US" dirty="0"/>
          </a:p>
        </p:txBody>
      </p:sp>
      <p:sp>
        <p:nvSpPr>
          <p:cNvPr id="6" name="Rectangle 5"/>
          <p:cNvSpPr/>
          <p:nvPr/>
        </p:nvSpPr>
        <p:spPr>
          <a:xfrm>
            <a:off x="1371600" y="2590800"/>
            <a:ext cx="1922321" cy="1384995"/>
          </a:xfrm>
          <a:prstGeom prst="rect">
            <a:avLst/>
          </a:prstGeom>
        </p:spPr>
        <p:txBody>
          <a:bodyPr wrap="none">
            <a:spAutoFit/>
          </a:bodyPr>
          <a:lstStyle/>
          <a:p>
            <a:pPr algn="ctr"/>
            <a:r>
              <a:rPr lang="en-US" sz="2800" b="1" dirty="0" smtClean="0">
                <a:solidFill>
                  <a:schemeClr val="accent6"/>
                </a:solidFill>
                <a:latin typeface="Arial" pitchFamily="34" charset="0"/>
                <a:cs typeface="Arial" pitchFamily="34" charset="0"/>
              </a:rPr>
              <a:t>Education</a:t>
            </a:r>
          </a:p>
          <a:p>
            <a:pPr algn="ctr"/>
            <a:endParaRPr lang="en-US" sz="2800" b="1" dirty="0" smtClean="0">
              <a:solidFill>
                <a:schemeClr val="accent6"/>
              </a:solidFill>
              <a:latin typeface="Arial" pitchFamily="34" charset="0"/>
              <a:cs typeface="Arial" pitchFamily="34" charset="0"/>
            </a:endParaRPr>
          </a:p>
          <a:p>
            <a:pPr algn="ctr"/>
            <a:r>
              <a:rPr lang="en-US" sz="2800" b="1" dirty="0" smtClean="0">
                <a:solidFill>
                  <a:schemeClr val="accent6"/>
                </a:solidFill>
                <a:latin typeface="Arial" pitchFamily="34" charset="0"/>
                <a:cs typeface="Arial" pitchFamily="34" charset="0"/>
              </a:rPr>
              <a:t>Adoption</a:t>
            </a:r>
            <a:endParaRPr lang="en-US" sz="2800" b="1" dirty="0">
              <a:solidFill>
                <a:schemeClr val="accent6"/>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2209800"/>
            <a:ext cx="3810000" cy="1569660"/>
          </a:xfrm>
          <a:prstGeom prst="rect">
            <a:avLst/>
          </a:prstGeom>
          <a:noFill/>
        </p:spPr>
        <p:txBody>
          <a:bodyPr wrap="square" rtlCol="0">
            <a:spAutoFit/>
          </a:bodyPr>
          <a:lstStyle/>
          <a:p>
            <a:r>
              <a:rPr lang="en-US" sz="9600" b="1" dirty="0" smtClean="0">
                <a:solidFill>
                  <a:schemeClr val="accent6"/>
                </a:solidFill>
                <a:latin typeface="Arial" pitchFamily="34" charset="0"/>
                <a:cs typeface="Arial" pitchFamily="34" charset="0"/>
              </a:rPr>
              <a:t>3,500</a:t>
            </a:r>
            <a:endParaRPr lang="en-US" sz="9600" b="1" dirty="0">
              <a:solidFill>
                <a:schemeClr val="accent6"/>
              </a:solidFill>
              <a:latin typeface="Arial" pitchFamily="34" charset="0"/>
              <a:cs typeface="Arial" pitchFamily="34" charset="0"/>
            </a:endParaRPr>
          </a:p>
        </p:txBody>
      </p:sp>
      <p:sp>
        <p:nvSpPr>
          <p:cNvPr id="3" name="TextBox 2"/>
          <p:cNvSpPr txBox="1"/>
          <p:nvPr/>
        </p:nvSpPr>
        <p:spPr>
          <a:xfrm>
            <a:off x="4495800" y="2209800"/>
            <a:ext cx="3886200" cy="1569660"/>
          </a:xfrm>
          <a:prstGeom prst="rect">
            <a:avLst/>
          </a:prstGeom>
          <a:noFill/>
        </p:spPr>
        <p:txBody>
          <a:bodyPr wrap="square" rtlCol="0">
            <a:spAutoFit/>
          </a:bodyPr>
          <a:lstStyle/>
          <a:p>
            <a:r>
              <a:rPr lang="en-US" sz="9600" dirty="0" smtClean="0">
                <a:latin typeface="Arial" pitchFamily="34" charset="0"/>
                <a:cs typeface="Arial" pitchFamily="34" charset="0"/>
              </a:rPr>
              <a:t>f</a:t>
            </a:r>
            <a:r>
              <a:rPr lang="en-US" sz="9600" dirty="0" smtClean="0">
                <a:latin typeface="Arial" pitchFamily="34" charset="0"/>
                <a:cs typeface="Arial" pitchFamily="34" charset="0"/>
              </a:rPr>
              <a:t>illed.</a:t>
            </a:r>
            <a:endParaRPr lang="en-US" sz="96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kitten being held.jpg"/>
          <p:cNvPicPr>
            <a:picLocks noChangeAspect="1"/>
          </p:cNvPicPr>
          <p:nvPr/>
        </p:nvPicPr>
        <p:blipFill>
          <a:blip r:embed="rId3" cstate="print"/>
          <a:srcRect r="11042"/>
          <a:stretch>
            <a:fillRect/>
          </a:stretch>
        </p:blipFill>
        <p:spPr>
          <a:xfrm>
            <a:off x="0" y="0"/>
            <a:ext cx="9144000" cy="6858000"/>
          </a:xfrm>
          <a:prstGeom prst="rect">
            <a:avLst/>
          </a:prstGeom>
        </p:spPr>
      </p:pic>
      <p:sp>
        <p:nvSpPr>
          <p:cNvPr id="4" name="TextBox 3"/>
          <p:cNvSpPr txBox="1"/>
          <p:nvPr/>
        </p:nvSpPr>
        <p:spPr>
          <a:xfrm>
            <a:off x="1295400" y="3200400"/>
            <a:ext cx="2057400" cy="1569660"/>
          </a:xfrm>
          <a:prstGeom prst="rect">
            <a:avLst/>
          </a:prstGeom>
          <a:noFill/>
        </p:spPr>
        <p:txBody>
          <a:bodyPr wrap="square" rtlCol="0">
            <a:spAutoFit/>
          </a:bodyPr>
          <a:lstStyle/>
          <a:p>
            <a:pPr algn="ctr"/>
            <a:r>
              <a:rPr lang="en-US" sz="2400" dirty="0" smtClean="0">
                <a:solidFill>
                  <a:schemeClr val="bg1"/>
                </a:solidFill>
                <a:latin typeface="Arial" pitchFamily="34" charset="0"/>
                <a:cs typeface="Arial" pitchFamily="34" charset="0"/>
              </a:rPr>
              <a:t>It costs </a:t>
            </a:r>
          </a:p>
          <a:p>
            <a:pPr algn="ctr"/>
            <a:endParaRPr lang="en-US" sz="2400" dirty="0" smtClean="0">
              <a:solidFill>
                <a:schemeClr val="bg1"/>
              </a:solidFill>
              <a:latin typeface="Arial" pitchFamily="34" charset="0"/>
              <a:cs typeface="Arial" pitchFamily="34" charset="0"/>
            </a:endParaRPr>
          </a:p>
          <a:p>
            <a:pPr algn="ctr"/>
            <a:r>
              <a:rPr lang="en-US" sz="2400" dirty="0" smtClean="0">
                <a:solidFill>
                  <a:schemeClr val="bg1"/>
                </a:solidFill>
                <a:latin typeface="Arial" pitchFamily="34" charset="0"/>
                <a:cs typeface="Arial" pitchFamily="34" charset="0"/>
              </a:rPr>
              <a:t>to sustain a life.</a:t>
            </a:r>
            <a:endParaRPr lang="en-US" sz="2400" dirty="0">
              <a:solidFill>
                <a:schemeClr val="bg1"/>
              </a:solidFill>
              <a:latin typeface="Arial" pitchFamily="34" charset="0"/>
              <a:cs typeface="Arial" pitchFamily="34" charset="0"/>
            </a:endParaRPr>
          </a:p>
        </p:txBody>
      </p:sp>
      <p:sp>
        <p:nvSpPr>
          <p:cNvPr id="5" name="TextBox 4"/>
          <p:cNvSpPr txBox="1"/>
          <p:nvPr/>
        </p:nvSpPr>
        <p:spPr>
          <a:xfrm>
            <a:off x="1447800" y="3406914"/>
            <a:ext cx="2286000" cy="707886"/>
          </a:xfrm>
          <a:prstGeom prst="rect">
            <a:avLst/>
          </a:prstGeom>
          <a:noFill/>
        </p:spPr>
        <p:txBody>
          <a:bodyPr wrap="square" rtlCol="0">
            <a:spAutoFit/>
          </a:bodyPr>
          <a:lstStyle/>
          <a:p>
            <a:r>
              <a:rPr lang="en-US" sz="4000" dirty="0" smtClean="0">
                <a:solidFill>
                  <a:schemeClr val="accent6"/>
                </a:solidFill>
                <a:latin typeface="Arial" pitchFamily="34" charset="0"/>
                <a:cs typeface="Arial" pitchFamily="34" charset="0"/>
              </a:rPr>
              <a:t>money</a:t>
            </a:r>
            <a:endParaRPr lang="en-US" sz="4000" dirty="0">
              <a:solidFill>
                <a:schemeClr val="accent6"/>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kitten being held.jpg"/>
          <p:cNvPicPr>
            <a:picLocks noChangeAspect="1"/>
          </p:cNvPicPr>
          <p:nvPr/>
        </p:nvPicPr>
        <p:blipFill>
          <a:blip r:embed="rId3" cstate="print"/>
          <a:srcRect r="11042"/>
          <a:stretch>
            <a:fillRect/>
          </a:stretch>
        </p:blipFill>
        <p:spPr>
          <a:xfrm>
            <a:off x="0" y="0"/>
            <a:ext cx="9144000" cy="6858000"/>
          </a:xfrm>
          <a:prstGeom prst="rect">
            <a:avLst/>
          </a:prstGeom>
        </p:spPr>
      </p:pic>
      <p:sp>
        <p:nvSpPr>
          <p:cNvPr id="4" name="TextBox 3"/>
          <p:cNvSpPr txBox="1"/>
          <p:nvPr/>
        </p:nvSpPr>
        <p:spPr>
          <a:xfrm>
            <a:off x="1295400" y="3969603"/>
            <a:ext cx="2057400" cy="830997"/>
          </a:xfrm>
          <a:prstGeom prst="rect">
            <a:avLst/>
          </a:prstGeom>
          <a:noFill/>
        </p:spPr>
        <p:txBody>
          <a:bodyPr wrap="square" rtlCol="0">
            <a:spAutoFit/>
          </a:bodyPr>
          <a:lstStyle/>
          <a:p>
            <a:pPr algn="ctr"/>
            <a:r>
              <a:rPr lang="en-US" sz="2400" dirty="0" smtClean="0">
                <a:solidFill>
                  <a:schemeClr val="bg1"/>
                </a:solidFill>
                <a:latin typeface="Arial" pitchFamily="34" charset="0"/>
                <a:cs typeface="Arial" pitchFamily="34" charset="0"/>
              </a:rPr>
              <a:t>t</a:t>
            </a:r>
            <a:r>
              <a:rPr lang="en-US" sz="2400" dirty="0" smtClean="0">
                <a:solidFill>
                  <a:schemeClr val="bg1"/>
                </a:solidFill>
                <a:latin typeface="Arial" pitchFamily="34" charset="0"/>
                <a:cs typeface="Arial" pitchFamily="34" charset="0"/>
              </a:rPr>
              <a:t>hat shelters</a:t>
            </a:r>
          </a:p>
          <a:p>
            <a:pPr algn="ctr"/>
            <a:r>
              <a:rPr lang="en-US" sz="2400" dirty="0" smtClean="0">
                <a:solidFill>
                  <a:schemeClr val="bg1"/>
                </a:solidFill>
                <a:latin typeface="Arial" pitchFamily="34" charset="0"/>
                <a:cs typeface="Arial" pitchFamily="34" charset="0"/>
              </a:rPr>
              <a:t>d</a:t>
            </a:r>
            <a:r>
              <a:rPr lang="en-US" sz="2400" dirty="0" smtClean="0">
                <a:solidFill>
                  <a:schemeClr val="bg1"/>
                </a:solidFill>
                <a:latin typeface="Arial" pitchFamily="34" charset="0"/>
                <a:cs typeface="Arial" pitchFamily="34" charset="0"/>
              </a:rPr>
              <a:t>o not have.</a:t>
            </a:r>
            <a:endParaRPr lang="en-US" sz="2400" dirty="0">
              <a:solidFill>
                <a:schemeClr val="bg1"/>
              </a:solidFill>
              <a:latin typeface="Arial" pitchFamily="34" charset="0"/>
              <a:cs typeface="Arial" pitchFamily="34" charset="0"/>
            </a:endParaRPr>
          </a:p>
        </p:txBody>
      </p:sp>
      <p:sp>
        <p:nvSpPr>
          <p:cNvPr id="5" name="TextBox 4"/>
          <p:cNvSpPr txBox="1"/>
          <p:nvPr/>
        </p:nvSpPr>
        <p:spPr>
          <a:xfrm>
            <a:off x="1447800" y="3406914"/>
            <a:ext cx="2286000" cy="707886"/>
          </a:xfrm>
          <a:prstGeom prst="rect">
            <a:avLst/>
          </a:prstGeom>
          <a:noFill/>
        </p:spPr>
        <p:txBody>
          <a:bodyPr wrap="square" rtlCol="0">
            <a:spAutoFit/>
          </a:bodyPr>
          <a:lstStyle/>
          <a:p>
            <a:r>
              <a:rPr lang="en-US" sz="4000" dirty="0" smtClean="0">
                <a:solidFill>
                  <a:schemeClr val="accent6"/>
                </a:solidFill>
                <a:latin typeface="Arial" pitchFamily="34" charset="0"/>
                <a:cs typeface="Arial" pitchFamily="34" charset="0"/>
              </a:rPr>
              <a:t>money</a:t>
            </a:r>
            <a:endParaRPr lang="en-US" sz="4000" dirty="0">
              <a:solidFill>
                <a:schemeClr val="accent6"/>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p:cNvSpPr txBox="1"/>
          <p:nvPr/>
        </p:nvSpPr>
        <p:spPr>
          <a:xfrm>
            <a:off x="2057400" y="2445603"/>
            <a:ext cx="5181600" cy="830997"/>
          </a:xfrm>
          <a:prstGeom prst="rect">
            <a:avLst/>
          </a:prstGeom>
          <a:noFill/>
        </p:spPr>
        <p:txBody>
          <a:bodyPr wrap="square" rtlCol="0">
            <a:spAutoFit/>
          </a:bodyPr>
          <a:lstStyle/>
          <a:p>
            <a:pPr algn="just"/>
            <a:r>
              <a:rPr lang="en-US" sz="2400" dirty="0" smtClean="0">
                <a:solidFill>
                  <a:schemeClr val="bg1"/>
                </a:solidFill>
                <a:latin typeface="Arial" pitchFamily="34" charset="0"/>
                <a:cs typeface="Arial" pitchFamily="34" charset="0"/>
              </a:rPr>
              <a:t>“…ends up… </a:t>
            </a:r>
            <a:r>
              <a:rPr lang="en-US" sz="2400" b="1" dirty="0" smtClean="0">
                <a:solidFill>
                  <a:schemeClr val="accent6"/>
                </a:solidFill>
                <a:latin typeface="Arial" pitchFamily="34" charset="0"/>
                <a:cs typeface="Arial" pitchFamily="34" charset="0"/>
              </a:rPr>
              <a:t>another </a:t>
            </a:r>
            <a:r>
              <a:rPr lang="en-US" sz="2400" b="1" dirty="0" smtClean="0">
                <a:solidFill>
                  <a:schemeClr val="accent6"/>
                </a:solidFill>
                <a:latin typeface="Arial" pitchFamily="34" charset="0"/>
                <a:cs typeface="Arial" pitchFamily="34" charset="0"/>
              </a:rPr>
              <a:t>statistic</a:t>
            </a:r>
            <a:r>
              <a:rPr lang="en-US" sz="2400" dirty="0" smtClean="0">
                <a:solidFill>
                  <a:schemeClr val="bg1"/>
                </a:solidFill>
                <a:latin typeface="Arial" pitchFamily="34" charset="0"/>
                <a:cs typeface="Arial" pitchFamily="34" charset="0"/>
              </a:rPr>
              <a:t> in the long list of euthanized pets.”</a:t>
            </a:r>
            <a:endParaRPr lang="en-US" sz="2400" dirty="0">
              <a:solidFill>
                <a:schemeClr val="bg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ake me home cat blue eyes.jpg"/>
          <p:cNvPicPr>
            <a:picLocks noChangeAspect="1"/>
          </p:cNvPicPr>
          <p:nvPr/>
        </p:nvPicPr>
        <p:blipFill>
          <a:blip r:embed="rId3" cstate="print"/>
          <a:srcRect r="11000"/>
          <a:stretch>
            <a:fillRect/>
          </a:stretch>
        </p:blipFill>
        <p:spPr>
          <a:xfrm>
            <a:off x="0" y="0"/>
            <a:ext cx="9144001" cy="6858000"/>
          </a:xfrm>
          <a:prstGeom prst="rect">
            <a:avLst/>
          </a:prstGeom>
        </p:spPr>
      </p:pic>
      <p:sp>
        <p:nvSpPr>
          <p:cNvPr id="4" name="Rounded Rectangle 3"/>
          <p:cNvSpPr/>
          <p:nvPr/>
        </p:nvSpPr>
        <p:spPr>
          <a:xfrm>
            <a:off x="381000" y="5105400"/>
            <a:ext cx="8229600" cy="1066800"/>
          </a:xfrm>
          <a:prstGeom prst="roundRect">
            <a:avLst/>
          </a:prstGeom>
          <a:solidFill>
            <a:schemeClr val="tx1">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57200" y="5105400"/>
            <a:ext cx="8182048" cy="1015663"/>
          </a:xfrm>
          <a:prstGeom prst="rect">
            <a:avLst/>
          </a:prstGeom>
        </p:spPr>
        <p:txBody>
          <a:bodyPr wrap="none">
            <a:spAutoFit/>
          </a:bodyPr>
          <a:lstStyle/>
          <a:p>
            <a:r>
              <a:rPr lang="en-US" sz="6000" dirty="0" smtClean="0">
                <a:solidFill>
                  <a:schemeClr val="bg1"/>
                </a:solidFill>
                <a:latin typeface="Arial" pitchFamily="34" charset="0"/>
                <a:cs typeface="Arial" pitchFamily="34" charset="0"/>
              </a:rPr>
              <a:t>How do we </a:t>
            </a:r>
            <a:r>
              <a:rPr lang="en-US" sz="6000" dirty="0" smtClean="0">
                <a:solidFill>
                  <a:schemeClr val="accent6"/>
                </a:solidFill>
                <a:latin typeface="Arial" pitchFamily="34" charset="0"/>
                <a:cs typeface="Arial" pitchFamily="34" charset="0"/>
              </a:rPr>
              <a:t>save</a:t>
            </a:r>
            <a:r>
              <a:rPr lang="en-US" sz="6000" dirty="0" smtClean="0">
                <a:solidFill>
                  <a:schemeClr val="bg1"/>
                </a:solidFill>
                <a:latin typeface="Arial" pitchFamily="34" charset="0"/>
                <a:cs typeface="Arial" pitchFamily="34" charset="0"/>
              </a:rPr>
              <a:t> them?</a:t>
            </a:r>
            <a:endParaRPr lang="en-US" sz="6000" dirty="0">
              <a:solidFill>
                <a:schemeClr val="bg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zero probs.jpg"/>
          <p:cNvPicPr>
            <a:picLocks noChangeAspect="1"/>
          </p:cNvPicPr>
          <p:nvPr/>
        </p:nvPicPr>
        <p:blipFill>
          <a:blip r:embed="rId3" cstate="print"/>
          <a:srcRect l="31867" r="37005"/>
          <a:stretch>
            <a:fillRect/>
          </a:stretch>
        </p:blipFill>
        <p:spPr>
          <a:xfrm>
            <a:off x="5943600" y="0"/>
            <a:ext cx="3200400" cy="6858000"/>
          </a:xfrm>
          <a:prstGeom prst="rect">
            <a:avLst/>
          </a:prstGeom>
        </p:spPr>
      </p:pic>
      <p:sp>
        <p:nvSpPr>
          <p:cNvPr id="3" name="TextBox 2"/>
          <p:cNvSpPr txBox="1"/>
          <p:nvPr/>
        </p:nvSpPr>
        <p:spPr>
          <a:xfrm>
            <a:off x="1447800" y="2590800"/>
            <a:ext cx="2895600" cy="1107996"/>
          </a:xfrm>
          <a:prstGeom prst="rect">
            <a:avLst/>
          </a:prstGeom>
          <a:noFill/>
        </p:spPr>
        <p:txBody>
          <a:bodyPr wrap="square" rtlCol="0">
            <a:spAutoFit/>
          </a:bodyPr>
          <a:lstStyle/>
          <a:p>
            <a:r>
              <a:rPr lang="en-US" sz="6600" dirty="0" smtClean="0">
                <a:solidFill>
                  <a:schemeClr val="accent6"/>
                </a:solidFill>
                <a:latin typeface="Arial" pitchFamily="34" charset="0"/>
                <a:cs typeface="Arial" pitchFamily="34" charset="0"/>
              </a:rPr>
              <a:t>Adopt.</a:t>
            </a:r>
            <a:endParaRPr lang="en-US" sz="6600" dirty="0">
              <a:solidFill>
                <a:schemeClr val="accent6"/>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705600" y="2743200"/>
            <a:ext cx="2172069" cy="830997"/>
          </a:xfrm>
          <a:prstGeom prst="rect">
            <a:avLst/>
          </a:prstGeom>
        </p:spPr>
        <p:txBody>
          <a:bodyPr wrap="none">
            <a:spAutoFit/>
          </a:bodyPr>
          <a:lstStyle/>
          <a:p>
            <a:r>
              <a:rPr lang="en-US" sz="4800" dirty="0" smtClean="0">
                <a:solidFill>
                  <a:schemeClr val="accent6"/>
                </a:solidFill>
                <a:latin typeface="Arial" pitchFamily="34" charset="0"/>
                <a:cs typeface="Arial" pitchFamily="34" charset="0"/>
              </a:rPr>
              <a:t>Neuter.</a:t>
            </a:r>
            <a:endParaRPr lang="en-US" sz="4800" dirty="0">
              <a:solidFill>
                <a:schemeClr val="accent6"/>
              </a:solidFill>
              <a:latin typeface="Arial" pitchFamily="34" charset="0"/>
              <a:cs typeface="Arial" pitchFamily="34" charset="0"/>
            </a:endParaRPr>
          </a:p>
        </p:txBody>
      </p:sp>
      <p:pic>
        <p:nvPicPr>
          <p:cNvPr id="3" name="Picture 2" descr="il mio gattino fa brugnau.jpg"/>
          <p:cNvPicPr>
            <a:picLocks noChangeAspect="1"/>
          </p:cNvPicPr>
          <p:nvPr/>
        </p:nvPicPr>
        <p:blipFill>
          <a:blip r:embed="rId3" cstate="print"/>
          <a:srcRect l="42483" t="852" r="24617" b="1887"/>
          <a:stretch>
            <a:fillRect/>
          </a:stretch>
        </p:blipFill>
        <p:spPr>
          <a:xfrm>
            <a:off x="2971800" y="0"/>
            <a:ext cx="3505200" cy="6858000"/>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appy ball dog.jpg"/>
          <p:cNvPicPr>
            <a:picLocks noChangeAspect="1"/>
          </p:cNvPicPr>
          <p:nvPr/>
        </p:nvPicPr>
        <p:blipFill>
          <a:blip r:embed="rId3" cstate="print"/>
          <a:srcRect l="29687" t="3124" b="3163"/>
          <a:stretch>
            <a:fillRect/>
          </a:stretch>
        </p:blipFill>
        <p:spPr>
          <a:xfrm>
            <a:off x="0" y="0"/>
            <a:ext cx="3429000" cy="6858000"/>
          </a:xfrm>
          <a:prstGeom prst="rect">
            <a:avLst/>
          </a:prstGeom>
        </p:spPr>
      </p:pic>
      <p:sp>
        <p:nvSpPr>
          <p:cNvPr id="3" name="TextBox 2"/>
          <p:cNvSpPr txBox="1"/>
          <p:nvPr/>
        </p:nvSpPr>
        <p:spPr>
          <a:xfrm>
            <a:off x="4724400" y="2778204"/>
            <a:ext cx="4038600" cy="1107996"/>
          </a:xfrm>
          <a:prstGeom prst="rect">
            <a:avLst/>
          </a:prstGeom>
          <a:noFill/>
        </p:spPr>
        <p:txBody>
          <a:bodyPr wrap="square" rtlCol="0">
            <a:spAutoFit/>
          </a:bodyPr>
          <a:lstStyle/>
          <a:p>
            <a:r>
              <a:rPr lang="en-US" sz="6600" dirty="0" smtClean="0">
                <a:solidFill>
                  <a:schemeClr val="accent6"/>
                </a:solidFill>
                <a:latin typeface="Arial" pitchFamily="34" charset="0"/>
                <a:cs typeface="Arial" pitchFamily="34" charset="0"/>
              </a:rPr>
              <a:t>Educate.</a:t>
            </a:r>
            <a:endParaRPr lang="en-US" sz="6600" dirty="0">
              <a:solidFill>
                <a:schemeClr val="accent6"/>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0" y="2590800"/>
            <a:ext cx="4953000" cy="1077218"/>
          </a:xfrm>
          <a:prstGeom prst="rect">
            <a:avLst/>
          </a:prstGeom>
          <a:noFill/>
        </p:spPr>
        <p:txBody>
          <a:bodyPr wrap="square" rtlCol="0">
            <a:spAutoFit/>
          </a:bodyPr>
          <a:lstStyle/>
          <a:p>
            <a:pPr algn="just"/>
            <a:r>
              <a:rPr lang="en-US" sz="3200" dirty="0" smtClean="0">
                <a:latin typeface="Arial" pitchFamily="34" charset="0"/>
                <a:cs typeface="Arial" pitchFamily="34" charset="0"/>
              </a:rPr>
              <a:t>Provide a home for a pet who </a:t>
            </a:r>
            <a:r>
              <a:rPr lang="en-US" sz="3200" b="1" dirty="0" smtClean="0">
                <a:solidFill>
                  <a:schemeClr val="accent6"/>
                </a:solidFill>
                <a:latin typeface="Arial" pitchFamily="34" charset="0"/>
                <a:cs typeface="Arial" pitchFamily="34" charset="0"/>
              </a:rPr>
              <a:t>doesn’t have one</a:t>
            </a:r>
            <a:r>
              <a:rPr lang="en-US" sz="3200" dirty="0" smtClean="0">
                <a:latin typeface="Arial" pitchFamily="34" charset="0"/>
                <a:cs typeface="Arial" pitchFamily="34" charset="0"/>
              </a:rPr>
              <a:t>.</a:t>
            </a:r>
            <a:endParaRPr lang="en-US" sz="3200" dirty="0">
              <a:latin typeface="Arial" pitchFamily="34" charset="0"/>
              <a:cs typeface="Arial" pitchFamily="34"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erche tu sai perche half cat.jpg"/>
          <p:cNvPicPr>
            <a:picLocks noChangeAspect="1"/>
          </p:cNvPicPr>
          <p:nvPr/>
        </p:nvPicPr>
        <p:blipFill>
          <a:blip r:embed="rId3" cstate="print"/>
          <a:srcRect r="13241"/>
          <a:stretch>
            <a:fillRect/>
          </a:stretch>
        </p:blipFill>
        <p:spPr>
          <a:xfrm>
            <a:off x="3505200" y="0"/>
            <a:ext cx="5638800" cy="6858000"/>
          </a:xfrm>
          <a:prstGeom prst="rect">
            <a:avLst/>
          </a:prstGeom>
        </p:spPr>
      </p:pic>
      <p:sp>
        <p:nvSpPr>
          <p:cNvPr id="7" name="TextBox 6"/>
          <p:cNvSpPr txBox="1"/>
          <p:nvPr/>
        </p:nvSpPr>
        <p:spPr>
          <a:xfrm>
            <a:off x="762000" y="762000"/>
            <a:ext cx="3733800" cy="523220"/>
          </a:xfrm>
          <a:prstGeom prst="rect">
            <a:avLst/>
          </a:prstGeom>
          <a:noFill/>
        </p:spPr>
        <p:txBody>
          <a:bodyPr wrap="square" rtlCol="0">
            <a:spAutoFit/>
          </a:bodyPr>
          <a:lstStyle/>
          <a:p>
            <a:r>
              <a:rPr lang="en-US" sz="2800" b="1" dirty="0" smtClean="0">
                <a:solidFill>
                  <a:schemeClr val="accent6"/>
                </a:solidFill>
                <a:latin typeface="Arial" pitchFamily="34" charset="0"/>
                <a:cs typeface="Arial" pitchFamily="34" charset="0"/>
              </a:rPr>
              <a:t>Pet overpopulation</a:t>
            </a:r>
            <a:endParaRPr lang="en-US" sz="2800" b="1" dirty="0">
              <a:solidFill>
                <a:schemeClr val="accent6"/>
              </a:solidFill>
              <a:latin typeface="Arial" pitchFamily="34" charset="0"/>
              <a:cs typeface="Arial" pitchFamily="34" charset="0"/>
            </a:endParaRPr>
          </a:p>
        </p:txBody>
      </p:sp>
      <p:sp>
        <p:nvSpPr>
          <p:cNvPr id="8" name="TextBox 7"/>
          <p:cNvSpPr txBox="1"/>
          <p:nvPr/>
        </p:nvSpPr>
        <p:spPr>
          <a:xfrm>
            <a:off x="457200" y="1106269"/>
            <a:ext cx="3962400" cy="646331"/>
          </a:xfrm>
          <a:prstGeom prst="rect">
            <a:avLst/>
          </a:prstGeom>
          <a:noFill/>
        </p:spPr>
        <p:txBody>
          <a:bodyPr wrap="square" rtlCol="0">
            <a:spAutoFit/>
          </a:bodyPr>
          <a:lstStyle/>
          <a:p>
            <a:pPr algn="ctr"/>
            <a:r>
              <a:rPr lang="en-US" dirty="0"/>
              <a:t>i</a:t>
            </a:r>
            <a:r>
              <a:rPr lang="en-US" dirty="0" smtClean="0"/>
              <a:t>s a rising problem in the United States,</a:t>
            </a:r>
          </a:p>
          <a:p>
            <a:pPr algn="ctr"/>
            <a:r>
              <a:rPr lang="en-US" dirty="0" smtClean="0"/>
              <a:t>but it can be resolved by</a:t>
            </a:r>
            <a:endParaRPr lang="en-US" dirty="0"/>
          </a:p>
        </p:txBody>
      </p:sp>
      <p:sp>
        <p:nvSpPr>
          <p:cNvPr id="6" name="Rectangle 5"/>
          <p:cNvSpPr/>
          <p:nvPr/>
        </p:nvSpPr>
        <p:spPr>
          <a:xfrm>
            <a:off x="1371600" y="2590800"/>
            <a:ext cx="1922321" cy="2246769"/>
          </a:xfrm>
          <a:prstGeom prst="rect">
            <a:avLst/>
          </a:prstGeom>
        </p:spPr>
        <p:txBody>
          <a:bodyPr wrap="none">
            <a:spAutoFit/>
          </a:bodyPr>
          <a:lstStyle/>
          <a:p>
            <a:pPr algn="ctr"/>
            <a:r>
              <a:rPr lang="en-US" sz="2800" b="1" dirty="0" smtClean="0">
                <a:solidFill>
                  <a:schemeClr val="accent6"/>
                </a:solidFill>
                <a:latin typeface="Arial" pitchFamily="34" charset="0"/>
                <a:cs typeface="Arial" pitchFamily="34" charset="0"/>
              </a:rPr>
              <a:t>Education</a:t>
            </a:r>
          </a:p>
          <a:p>
            <a:pPr algn="ctr"/>
            <a:endParaRPr lang="en-US" sz="2800" b="1" dirty="0" smtClean="0">
              <a:solidFill>
                <a:schemeClr val="accent6"/>
              </a:solidFill>
              <a:latin typeface="Arial" pitchFamily="34" charset="0"/>
              <a:cs typeface="Arial" pitchFamily="34" charset="0"/>
            </a:endParaRPr>
          </a:p>
          <a:p>
            <a:pPr algn="ctr"/>
            <a:r>
              <a:rPr lang="en-US" sz="2800" b="1" dirty="0" smtClean="0">
                <a:solidFill>
                  <a:schemeClr val="accent6"/>
                </a:solidFill>
                <a:latin typeface="Arial" pitchFamily="34" charset="0"/>
                <a:cs typeface="Arial" pitchFamily="34" charset="0"/>
              </a:rPr>
              <a:t>Adoption</a:t>
            </a:r>
          </a:p>
          <a:p>
            <a:pPr algn="ctr"/>
            <a:endParaRPr lang="en-US" sz="2800" b="1" dirty="0" smtClean="0">
              <a:solidFill>
                <a:schemeClr val="accent6"/>
              </a:solidFill>
              <a:latin typeface="Arial" pitchFamily="34" charset="0"/>
              <a:cs typeface="Arial" pitchFamily="34" charset="0"/>
            </a:endParaRPr>
          </a:p>
          <a:p>
            <a:pPr algn="ctr"/>
            <a:r>
              <a:rPr lang="en-US" sz="2800" b="1" dirty="0" smtClean="0">
                <a:solidFill>
                  <a:schemeClr val="accent6"/>
                </a:solidFill>
                <a:latin typeface="Arial" pitchFamily="34" charset="0"/>
                <a:cs typeface="Arial" pitchFamily="34" charset="0"/>
              </a:rPr>
              <a:t>Neutering</a:t>
            </a:r>
            <a:endParaRPr lang="en-US" sz="2800" b="1" dirty="0">
              <a:solidFill>
                <a:schemeClr val="accent6"/>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descr="Cat paws black.jpg"/>
          <p:cNvPicPr>
            <a:picLocks noChangeAspect="1"/>
          </p:cNvPicPr>
          <p:nvPr/>
        </p:nvPicPr>
        <p:blipFill>
          <a:blip r:embed="rId3" cstate="print"/>
          <a:srcRect l="6464" r="7346" b="3368"/>
          <a:stretch>
            <a:fillRect/>
          </a:stretch>
        </p:blipFill>
        <p:spPr>
          <a:xfrm>
            <a:off x="0" y="0"/>
            <a:ext cx="9144000" cy="6858000"/>
          </a:xfrm>
          <a:prstGeom prst="rect">
            <a:avLst/>
          </a:prstGeom>
        </p:spPr>
      </p:pic>
      <p:sp>
        <p:nvSpPr>
          <p:cNvPr id="6" name="TextBox 5"/>
          <p:cNvSpPr txBox="1"/>
          <p:nvPr/>
        </p:nvSpPr>
        <p:spPr>
          <a:xfrm>
            <a:off x="914400" y="2286000"/>
            <a:ext cx="4191000" cy="461665"/>
          </a:xfrm>
          <a:prstGeom prst="rect">
            <a:avLst/>
          </a:prstGeom>
          <a:noFill/>
        </p:spPr>
        <p:txBody>
          <a:bodyPr wrap="square" rtlCol="0">
            <a:spAutoFit/>
          </a:bodyPr>
          <a:lstStyle/>
          <a:p>
            <a:r>
              <a:rPr lang="en-US" sz="2400" dirty="0" smtClean="0">
                <a:solidFill>
                  <a:schemeClr val="bg1">
                    <a:lumMod val="75000"/>
                  </a:schemeClr>
                </a:solidFill>
                <a:latin typeface="Arial" pitchFamily="34" charset="0"/>
                <a:cs typeface="Arial" pitchFamily="34" charset="0"/>
              </a:rPr>
              <a:t>The causes of this </a:t>
            </a:r>
            <a:r>
              <a:rPr lang="en-US" sz="2400" b="1" dirty="0" smtClean="0">
                <a:solidFill>
                  <a:schemeClr val="bg1"/>
                </a:solidFill>
                <a:latin typeface="Arial" pitchFamily="34" charset="0"/>
                <a:cs typeface="Arial" pitchFamily="34" charset="0"/>
              </a:rPr>
              <a:t>crisis</a:t>
            </a:r>
            <a:r>
              <a:rPr lang="en-US" sz="2400" dirty="0" smtClean="0">
                <a:solidFill>
                  <a:schemeClr val="bg1">
                    <a:lumMod val="75000"/>
                  </a:schemeClr>
                </a:solidFill>
                <a:latin typeface="Arial" pitchFamily="34" charset="0"/>
                <a:cs typeface="Arial" pitchFamily="34" charset="0"/>
              </a:rPr>
              <a:t> are</a:t>
            </a:r>
            <a:endParaRPr lang="en-US" sz="2400" dirty="0">
              <a:solidFill>
                <a:schemeClr val="bg1">
                  <a:lumMod val="75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p:cNvSpPr txBox="1"/>
          <p:nvPr/>
        </p:nvSpPr>
        <p:spPr>
          <a:xfrm>
            <a:off x="3048000" y="2438400"/>
            <a:ext cx="2743200" cy="769441"/>
          </a:xfrm>
          <a:prstGeom prst="rect">
            <a:avLst/>
          </a:prstGeom>
          <a:noFill/>
        </p:spPr>
        <p:txBody>
          <a:bodyPr wrap="square" rtlCol="0">
            <a:spAutoFit/>
          </a:bodyPr>
          <a:lstStyle/>
          <a:p>
            <a:r>
              <a:rPr lang="en-US" sz="4400" dirty="0" smtClean="0">
                <a:solidFill>
                  <a:schemeClr val="bg1"/>
                </a:solidFill>
                <a:latin typeface="Arial" pitchFamily="34" charset="0"/>
                <a:cs typeface="Arial" pitchFamily="34" charset="0"/>
              </a:rPr>
              <a:t>Ignorance</a:t>
            </a:r>
            <a:endParaRPr lang="en-US" sz="4400" dirty="0">
              <a:solidFill>
                <a:schemeClr val="bg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p:cNvSpPr txBox="1"/>
          <p:nvPr/>
        </p:nvSpPr>
        <p:spPr>
          <a:xfrm>
            <a:off x="1600200" y="2438400"/>
            <a:ext cx="5791200" cy="769441"/>
          </a:xfrm>
          <a:prstGeom prst="rect">
            <a:avLst/>
          </a:prstGeom>
          <a:noFill/>
        </p:spPr>
        <p:txBody>
          <a:bodyPr wrap="square" rtlCol="0">
            <a:spAutoFit/>
          </a:bodyPr>
          <a:lstStyle/>
          <a:p>
            <a:r>
              <a:rPr lang="en-US" sz="4400" dirty="0" smtClean="0">
                <a:solidFill>
                  <a:schemeClr val="bg1"/>
                </a:solidFill>
                <a:latin typeface="Arial" pitchFamily="34" charset="0"/>
                <a:cs typeface="Arial" pitchFamily="34" charset="0"/>
              </a:rPr>
              <a:t>Choosing not to adopt</a:t>
            </a:r>
            <a:endParaRPr lang="en-US" sz="4400" dirty="0">
              <a:solidFill>
                <a:schemeClr val="bg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p:cNvSpPr txBox="1"/>
          <p:nvPr/>
        </p:nvSpPr>
        <p:spPr>
          <a:xfrm>
            <a:off x="1600200" y="2438400"/>
            <a:ext cx="5943600" cy="769441"/>
          </a:xfrm>
          <a:prstGeom prst="rect">
            <a:avLst/>
          </a:prstGeom>
          <a:noFill/>
        </p:spPr>
        <p:txBody>
          <a:bodyPr wrap="square" rtlCol="0">
            <a:spAutoFit/>
          </a:bodyPr>
          <a:lstStyle/>
          <a:p>
            <a:r>
              <a:rPr lang="en-US" sz="4400" dirty="0" smtClean="0">
                <a:solidFill>
                  <a:schemeClr val="bg1"/>
                </a:solidFill>
                <a:latin typeface="Arial" pitchFamily="34" charset="0"/>
                <a:cs typeface="Arial" pitchFamily="34" charset="0"/>
              </a:rPr>
              <a:t>Choosing not to neuter</a:t>
            </a:r>
            <a:endParaRPr lang="en-US" sz="4400" dirty="0">
              <a:solidFill>
                <a:schemeClr val="bg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p:cNvSpPr txBox="1"/>
          <p:nvPr/>
        </p:nvSpPr>
        <p:spPr>
          <a:xfrm>
            <a:off x="2286000" y="2438400"/>
            <a:ext cx="4800600" cy="1323439"/>
          </a:xfrm>
          <a:prstGeom prst="rect">
            <a:avLst/>
          </a:prstGeom>
          <a:noFill/>
        </p:spPr>
        <p:txBody>
          <a:bodyPr wrap="square" rtlCol="0">
            <a:spAutoFit/>
          </a:bodyPr>
          <a:lstStyle/>
          <a:p>
            <a:r>
              <a:rPr lang="en-US" sz="8000" dirty="0" smtClean="0">
                <a:solidFill>
                  <a:schemeClr val="accent6"/>
                </a:solidFill>
                <a:latin typeface="Arial" pitchFamily="34" charset="0"/>
                <a:cs typeface="Arial" pitchFamily="34" charset="0"/>
              </a:rPr>
              <a:t>8,000,000</a:t>
            </a:r>
            <a:endParaRPr lang="en-US" sz="8000" dirty="0">
              <a:solidFill>
                <a:schemeClr val="accent6"/>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292</TotalTime>
  <Words>1297</Words>
  <Application>Microsoft Office PowerPoint</Application>
  <PresentationFormat>On-screen Show (4:3)</PresentationFormat>
  <Paragraphs>171</Paragraphs>
  <Slides>39</Slides>
  <Notes>35</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vector>
  </TitlesOfParts>
  <Company>School District of Springfield Township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126037stu</dc:creator>
  <cp:lastModifiedBy>126037stu</cp:lastModifiedBy>
  <cp:revision>47</cp:revision>
  <dcterms:created xsi:type="dcterms:W3CDTF">2011-11-30T14:03:08Z</dcterms:created>
  <dcterms:modified xsi:type="dcterms:W3CDTF">2011-12-14T14:23:05Z</dcterms:modified>
</cp:coreProperties>
</file>